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Lst>
  <p:notesMasterIdLst>
    <p:notesMasterId r:id="rId49"/>
  </p:notesMasterIdLst>
  <p:sldIdLst>
    <p:sldId id="320" r:id="rId3"/>
    <p:sldId id="256" r:id="rId4"/>
    <p:sldId id="260" r:id="rId5"/>
    <p:sldId id="257" r:id="rId6"/>
    <p:sldId id="279" r:id="rId7"/>
    <p:sldId id="280" r:id="rId8"/>
    <p:sldId id="281" r:id="rId9"/>
    <p:sldId id="282" r:id="rId10"/>
    <p:sldId id="266" r:id="rId11"/>
    <p:sldId id="275" r:id="rId12"/>
    <p:sldId id="283" r:id="rId13"/>
    <p:sldId id="284" r:id="rId14"/>
    <p:sldId id="285" r:id="rId15"/>
    <p:sldId id="286" r:id="rId16"/>
    <p:sldId id="287" r:id="rId17"/>
    <p:sldId id="274" r:id="rId18"/>
    <p:sldId id="278" r:id="rId19"/>
    <p:sldId id="264" r:id="rId20"/>
    <p:sldId id="261" r:id="rId21"/>
    <p:sldId id="288" r:id="rId22"/>
    <p:sldId id="289" r:id="rId23"/>
    <p:sldId id="290" r:id="rId24"/>
    <p:sldId id="292" r:id="rId25"/>
    <p:sldId id="293" r:id="rId26"/>
    <p:sldId id="294"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26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A06"/>
    <a:srgbClr val="FD9E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8988" autoAdjust="0"/>
  </p:normalViewPr>
  <p:slideViewPr>
    <p:cSldViewPr>
      <p:cViewPr varScale="1">
        <p:scale>
          <a:sx n="87" d="100"/>
          <a:sy n="87" d="100"/>
        </p:scale>
        <p:origin x="2360" y="200"/>
      </p:cViewPr>
      <p:guideLst>
        <p:guide orient="horz" pos="2160"/>
        <p:guide pos="2880"/>
      </p:guideLst>
    </p:cSldViewPr>
  </p:slideViewPr>
  <p:notesTextViewPr>
    <p:cViewPr>
      <p:scale>
        <a:sx n="1" d="1"/>
        <a:sy n="1" d="1"/>
      </p:scale>
      <p:origin x="0" y="0"/>
    </p:cViewPr>
  </p:notesTextViewPr>
  <p:notesViewPr>
    <p:cSldViewPr>
      <p:cViewPr varScale="1">
        <p:scale>
          <a:sx n="53" d="100"/>
          <a:sy n="53" d="100"/>
        </p:scale>
        <p:origin x="-18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61ED7C-EE6B-4B1F-8636-07AADB915300}" type="datetimeFigureOut">
              <a:rPr lang="en-US" smtClean="0"/>
              <a:pPr/>
              <a:t>8/30/21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9B888-C46E-463D-A93B-30F75CA6AB57}" type="slidenum">
              <a:rPr lang="en-US" smtClean="0"/>
              <a:pPr/>
              <a:t>‹#›</a:t>
            </a:fld>
            <a:endParaRPr lang="en-US"/>
          </a:p>
        </p:txBody>
      </p:sp>
    </p:spTree>
    <p:extLst>
      <p:ext uri="{BB962C8B-B14F-4D97-AF65-F5344CB8AC3E}">
        <p14:creationId xmlns:p14="http://schemas.microsoft.com/office/powerpoint/2010/main" val="3441900781"/>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pa.gov/climatechange/ghgemissions/sources/electricity.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epa.gov/climatechange/ghgemissions/sources/transportation.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2</a:t>
            </a:fld>
            <a:endParaRPr lang="en-US"/>
          </a:p>
        </p:txBody>
      </p:sp>
    </p:spTree>
    <p:extLst>
      <p:ext uri="{BB962C8B-B14F-4D97-AF65-F5344CB8AC3E}">
        <p14:creationId xmlns:p14="http://schemas.microsoft.com/office/powerpoint/2010/main" val="1125202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a:t># 1 disadvantage of fossil fuels is pollution. </a:t>
            </a:r>
          </a:p>
          <a:p>
            <a:pPr marL="628650" lvl="1" indent="-171450">
              <a:buFont typeface="Arial" pitchFamily="34" charset="0"/>
              <a:buChar char="•"/>
            </a:pPr>
            <a:r>
              <a:rPr lang="en-US" baseline="0" dirty="0"/>
              <a:t>Burning any fossil fuel produces carbon dioxide (CO2), which contributes to the global climate change. </a:t>
            </a:r>
          </a:p>
          <a:p>
            <a:pPr marL="171450" indent="-171450">
              <a:buFont typeface="Arial" pitchFamily="34" charset="0"/>
              <a:buChar char="•"/>
            </a:pPr>
            <a:r>
              <a:rPr lang="en-US" baseline="0" dirty="0"/>
              <a:t>Mining coal can be difficult and dangerous. Strip mining destroys large areas of the landscape.</a:t>
            </a:r>
          </a:p>
          <a:p>
            <a:pPr marL="171450" indent="-171450">
              <a:buFont typeface="Arial" pitchFamily="34" charset="0"/>
              <a:buChar char="•"/>
            </a:pPr>
            <a:r>
              <a:rPr lang="en-US" baseline="0" dirty="0"/>
              <a:t>Coal-fired power stations need huge amounts of fuel, which means train-loads of coal almost constantly.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kern="1200" dirty="0">
                <a:solidFill>
                  <a:schemeClr val="tx1"/>
                </a:solidFill>
                <a:latin typeface="+mn-lt"/>
                <a:ea typeface="+mn-ea"/>
                <a:cs typeface="+mn-cs"/>
              </a:rPr>
              <a:t>Greenhouse gas emissions from transportation accounts for about 27% of total U.S. greenhouse gas emissions, making it the second largest contributor of U.S. greenhouse gas emissions after the </a:t>
            </a:r>
            <a:r>
              <a:rPr lang="en-US" sz="1000" u="none" strike="noStrike" kern="1200" dirty="0">
                <a:solidFill>
                  <a:schemeClr val="tx1"/>
                </a:solidFill>
                <a:latin typeface="+mn-lt"/>
                <a:ea typeface="+mn-ea"/>
                <a:cs typeface="+mn-cs"/>
                <a:hlinkClick r:id="rId3"/>
              </a:rPr>
              <a:t>Electricity sector</a:t>
            </a:r>
            <a:r>
              <a:rPr lang="en-US" sz="1000" kern="1200" dirty="0">
                <a:solidFill>
                  <a:schemeClr val="tx1"/>
                </a:solidFill>
                <a:latin typeface="+mn-lt"/>
                <a:ea typeface="+mn-ea"/>
                <a:cs typeface="+mn-cs"/>
              </a:rPr>
              <a:t>. (</a:t>
            </a:r>
            <a:r>
              <a:rPr lang="en-US" sz="1000" u="sng" kern="1200" dirty="0">
                <a:solidFill>
                  <a:schemeClr val="tx1"/>
                </a:solidFill>
                <a:latin typeface="+mn-lt"/>
                <a:ea typeface="+mn-ea"/>
                <a:cs typeface="+mn-cs"/>
                <a:hlinkClick r:id="rId4"/>
              </a:rPr>
              <a:t>http://www.epa.gov/climatechange/ghgemissions/sources/transportation.html</a:t>
            </a:r>
            <a:r>
              <a:rPr lang="en-US" sz="10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16</a:t>
            </a:fld>
            <a:endParaRPr lang="en-US"/>
          </a:p>
        </p:txBody>
      </p:sp>
    </p:spTree>
    <p:extLst>
      <p:ext uri="{BB962C8B-B14F-4D97-AF65-F5344CB8AC3E}">
        <p14:creationId xmlns:p14="http://schemas.microsoft.com/office/powerpoint/2010/main" val="270976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Which</a:t>
            </a:r>
            <a:r>
              <a:rPr lang="en-US" baseline="0" dirty="0"/>
              <a:t> way would use less fuel?  </a:t>
            </a:r>
          </a:p>
          <a:p>
            <a:endParaRPr lang="en-US" baseline="0" dirty="0"/>
          </a:p>
          <a:p>
            <a:r>
              <a:rPr lang="en-US" baseline="0" dirty="0"/>
              <a:t>Which way would the food be fresher and therefore have more nutrients?  (talked about in nutrition lesson)</a:t>
            </a:r>
          </a:p>
          <a:p>
            <a:endParaRPr lang="en-US" baseline="0" dirty="0"/>
          </a:p>
          <a:p>
            <a:r>
              <a:rPr lang="en-US" baseline="0" dirty="0"/>
              <a:t>Which way would make the farmer the most money?  (talked about more in the economic lesson)</a:t>
            </a:r>
          </a:p>
          <a:p>
            <a:endParaRPr lang="en-US" baseline="0" dirty="0"/>
          </a:p>
          <a:p>
            <a:r>
              <a:rPr lang="en-US" baseline="0" dirty="0"/>
              <a:t>The BOTTOM one </a:t>
            </a:r>
            <a:r>
              <a:rPr lang="en-US" baseline="0" dirty="0">
                <a:sym typeface="Wingdings" pitchFamily="2" charset="2"/>
              </a:rPr>
              <a:t>!</a:t>
            </a:r>
            <a:endParaRPr lang="en-US" baseline="0" dirty="0"/>
          </a:p>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17</a:t>
            </a:fld>
            <a:endParaRPr lang="en-US"/>
          </a:p>
        </p:txBody>
      </p:sp>
    </p:spTree>
    <p:extLst>
      <p:ext uri="{BB962C8B-B14F-4D97-AF65-F5344CB8AC3E}">
        <p14:creationId xmlns:p14="http://schemas.microsoft.com/office/powerpoint/2010/main" val="270761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a:t>
            </a:r>
            <a:r>
              <a:rPr lang="en-US" baseline="0" dirty="0"/>
              <a:t> will demonstrate the environmental impact of food production by engaging students in one or both activities below….</a:t>
            </a:r>
          </a:p>
          <a:p>
            <a:endParaRPr lang="en-US" baseline="0" dirty="0"/>
          </a:p>
          <a:p>
            <a:r>
              <a:rPr lang="en-US" b="1" u="sng" baseline="0" dirty="0"/>
              <a:t>Activity 1: Food Miles</a:t>
            </a:r>
          </a:p>
          <a:p>
            <a:r>
              <a:rPr lang="en-US" u="none" baseline="0" dirty="0"/>
              <a:t>Materials Needed: Post-it Notes, Marker</a:t>
            </a:r>
          </a:p>
          <a:p>
            <a:endParaRPr lang="en-US" u="none" baseline="0" dirty="0"/>
          </a:p>
          <a:p>
            <a:pPr marL="228600" indent="-228600">
              <a:buFont typeface="+mj-lt"/>
              <a:buAutoNum type="arabicPeriod"/>
            </a:pPr>
            <a:r>
              <a:rPr lang="en-US" u="none" baseline="0" dirty="0"/>
              <a:t>Start by writing “</a:t>
            </a:r>
            <a:r>
              <a:rPr lang="en-US" b="1" u="none" baseline="0" dirty="0"/>
              <a:t>50 Miles</a:t>
            </a:r>
            <a:r>
              <a:rPr lang="en-US" b="0" u="none" baseline="0" dirty="0"/>
              <a:t>” on one note per student.</a:t>
            </a:r>
            <a:r>
              <a:rPr lang="en-US" b="1" u="none" baseline="0" dirty="0"/>
              <a:t> </a:t>
            </a:r>
            <a:r>
              <a:rPr lang="en-US" b="0" u="none" baseline="0" dirty="0"/>
              <a:t>This will represent miles in which food travels.</a:t>
            </a:r>
            <a:r>
              <a:rPr lang="en-US" b="1" u="none" baseline="0" dirty="0"/>
              <a:t>  </a:t>
            </a:r>
          </a:p>
          <a:p>
            <a:pPr marL="228600" indent="-228600">
              <a:buFont typeface="+mj-lt"/>
              <a:buAutoNum type="arabicPeriod"/>
            </a:pPr>
            <a:r>
              <a:rPr lang="en-US" u="none" baseline="0" dirty="0"/>
              <a:t>Have students form a circle by facing outward.</a:t>
            </a:r>
          </a:p>
          <a:p>
            <a:pPr marL="228600" indent="-228600">
              <a:buFont typeface="+mj-lt"/>
              <a:buAutoNum type="arabicPeriod"/>
            </a:pPr>
            <a:r>
              <a:rPr lang="en-US" u="none" baseline="0" dirty="0"/>
              <a:t>Give each student a post-it note which are labeled “50 Miles”. </a:t>
            </a:r>
          </a:p>
          <a:p>
            <a:pPr marL="228600" indent="-228600">
              <a:buFont typeface="+mj-lt"/>
              <a:buAutoNum type="arabicPeriod"/>
            </a:pPr>
            <a:r>
              <a:rPr lang="en-US" u="none" baseline="0" dirty="0"/>
              <a:t>Select one student to be the “transportation”. Have this student walk around the circle collecting the post-it-notes. </a:t>
            </a:r>
          </a:p>
          <a:p>
            <a:pPr marL="228600" indent="-228600">
              <a:buFont typeface="+mj-lt"/>
              <a:buAutoNum type="arabicPeriod"/>
            </a:pPr>
            <a:r>
              <a:rPr lang="en-US" u="none" baseline="0" dirty="0"/>
              <a:t>Once all notes are collected, add up the miles.  This is roughly how many miles there food travels to get to them (Ex. 30 students x 50 miles = 1,500 miles).  </a:t>
            </a:r>
          </a:p>
          <a:p>
            <a:endParaRPr lang="en-US" u="none" baseline="0" dirty="0"/>
          </a:p>
          <a:p>
            <a:pPr marL="228600" indent="-228600">
              <a:buFont typeface="+mj-lt"/>
              <a:buNone/>
            </a:pPr>
            <a:r>
              <a:rPr lang="en-US" u="none" baseline="0" dirty="0"/>
              <a:t>After you discuss the impact of food miles, set up part 2.  </a:t>
            </a:r>
          </a:p>
          <a:p>
            <a:pPr marL="228600" indent="-228600">
              <a:buFont typeface="+mj-lt"/>
              <a:buAutoNum type="arabicPeriod"/>
            </a:pPr>
            <a:r>
              <a:rPr lang="en-US" u="none" baseline="0" dirty="0"/>
              <a:t>Have students form a circle by facing outward.</a:t>
            </a:r>
          </a:p>
          <a:p>
            <a:pPr marL="228600" indent="-228600">
              <a:buFont typeface="+mj-lt"/>
              <a:buAutoNum type="arabicPeriod"/>
            </a:pPr>
            <a:r>
              <a:rPr lang="en-US" u="none" baseline="0" dirty="0"/>
              <a:t>Give each student a post-it note which are labeled “50 Miles”. </a:t>
            </a:r>
          </a:p>
          <a:p>
            <a:pPr marL="228600" indent="-228600">
              <a:buFont typeface="+mj-lt"/>
              <a:buAutoNum type="arabicPeriod"/>
            </a:pPr>
            <a:r>
              <a:rPr lang="en-US" u="none" baseline="0" dirty="0"/>
              <a:t>Tell the “transportation” student to begin collecting post-it-notes, but stop after 200 miles are collected.  This can represent the local food markets found in the state. </a:t>
            </a:r>
          </a:p>
          <a:p>
            <a:pPr marL="228600" indent="-228600">
              <a:buFont typeface="+mj-lt"/>
              <a:buAutoNum type="arabicPeriod"/>
            </a:pPr>
            <a:r>
              <a:rPr lang="en-US" u="none" baseline="0" dirty="0"/>
              <a:t>Compare this to the number of miles collected in the first game.  Less food miles equals more positive changes and lower emissions of greenhouse gases and other harmful toxins. </a:t>
            </a:r>
          </a:p>
          <a:p>
            <a:endParaRPr lang="en-US" u="sng" baseline="0" dirty="0"/>
          </a:p>
          <a:p>
            <a:r>
              <a:rPr lang="en-US" b="1" u="sng" baseline="0" dirty="0"/>
              <a:t>Activity 2-  Food Travelogue</a:t>
            </a:r>
          </a:p>
          <a:p>
            <a:endParaRPr lang="en-US" u="none" baseline="0" dirty="0"/>
          </a:p>
          <a:p>
            <a:r>
              <a:rPr lang="en-US" u="none" baseline="0" dirty="0"/>
              <a:t>Teacher or students can bring a food product(s) to class with a product of origin sticker or label. </a:t>
            </a:r>
          </a:p>
          <a:p>
            <a:r>
              <a:rPr lang="en-US" u="none" baseline="0" dirty="0"/>
              <a:t>Discussion questions: How far did the product travel? What traveled the farthest? What had the shortest trip? Was anything grown locally? </a:t>
            </a:r>
          </a:p>
          <a:p>
            <a:endParaRPr lang="en-US" u="none" baseline="0" dirty="0"/>
          </a:p>
          <a:p>
            <a:r>
              <a:rPr lang="en-US" b="1" u="sng" baseline="0" dirty="0"/>
              <a:t>Activity 3 – </a:t>
            </a:r>
            <a:r>
              <a:rPr lang="en-US" u="none" baseline="0" dirty="0"/>
              <a:t>Food Miles at www.foodmiles.com</a:t>
            </a:r>
          </a:p>
          <a:p>
            <a:r>
              <a:rPr lang="en-US" u="none" baseline="0" dirty="0"/>
              <a:t> </a:t>
            </a:r>
          </a:p>
          <a:p>
            <a:endParaRPr lang="en-US" u="none" baseline="0" dirty="0"/>
          </a:p>
          <a:p>
            <a:endParaRPr lang="en-US" u="none"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18</a:t>
            </a:fld>
            <a:endParaRPr lang="en-US"/>
          </a:p>
        </p:txBody>
      </p:sp>
    </p:spTree>
    <p:extLst>
      <p:ext uri="{BB962C8B-B14F-4D97-AF65-F5344CB8AC3E}">
        <p14:creationId xmlns:p14="http://schemas.microsoft.com/office/powerpoint/2010/main" val="3745786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u="sng" baseline="0" dirty="0"/>
              <a:t>Local Food Production  </a:t>
            </a:r>
            <a:endParaRPr lang="en-US" sz="1000" b="1" u="sng" dirty="0"/>
          </a:p>
          <a:p>
            <a:r>
              <a:rPr lang="en-US" sz="1000" dirty="0"/>
              <a:t>Since food is grown close to home, local food production…..</a:t>
            </a:r>
          </a:p>
          <a:p>
            <a:pPr>
              <a:buFont typeface="Arial" pitchFamily="34" charset="0"/>
              <a:buChar char="•"/>
            </a:pPr>
            <a:r>
              <a:rPr lang="en-US" sz="1000" baseline="0" dirty="0"/>
              <a:t>Uses more </a:t>
            </a:r>
            <a:r>
              <a:rPr lang="en-US" sz="1000" i="1" u="sng" baseline="0" dirty="0"/>
              <a:t>sustainable agriculture-</a:t>
            </a:r>
            <a:r>
              <a:rPr lang="en-US" sz="1000" baseline="0" dirty="0"/>
              <a:t>-- a system of food and production that protects the environment. This meaning it reduces soil erosion, uses chemicals responsibly, finds ways to make farms profitable, invests in rural communities, and keeps food prices reasonable. </a:t>
            </a:r>
          </a:p>
          <a:p>
            <a:pPr>
              <a:buFont typeface="Arial" pitchFamily="34" charset="0"/>
              <a:buChar char="•"/>
            </a:pPr>
            <a:r>
              <a:rPr lang="en-US" sz="1000" i="1" u="sng" dirty="0"/>
              <a:t>Less transportation- </a:t>
            </a:r>
            <a:r>
              <a:rPr lang="en-US" sz="1000" dirty="0"/>
              <a:t>Since</a:t>
            </a:r>
            <a:r>
              <a:rPr lang="en-US" sz="1000" baseline="0" dirty="0"/>
              <a:t> food is grown close, less money will be used for transportation cost</a:t>
            </a:r>
            <a:endParaRPr lang="en-US" sz="1000" dirty="0"/>
          </a:p>
          <a:p>
            <a:pPr>
              <a:buFont typeface="Arial" pitchFamily="34" charset="0"/>
              <a:buChar char="•"/>
            </a:pPr>
            <a:r>
              <a:rPr lang="en-US" sz="1000" i="1" u="sng" dirty="0"/>
              <a:t>Less</a:t>
            </a:r>
            <a:r>
              <a:rPr lang="en-US" sz="1000" i="1" u="sng" baseline="0" dirty="0"/>
              <a:t> </a:t>
            </a:r>
            <a:r>
              <a:rPr lang="en-US" sz="1000" i="1" u="sng" dirty="0"/>
              <a:t>pesticide </a:t>
            </a:r>
            <a:r>
              <a:rPr lang="en-US" sz="1000" dirty="0"/>
              <a:t>use</a:t>
            </a:r>
            <a:r>
              <a:rPr lang="en-US" sz="1000" baseline="0" dirty="0"/>
              <a:t> (not all local is organic)</a:t>
            </a:r>
            <a:endParaRPr lang="en-US" sz="1000" dirty="0"/>
          </a:p>
          <a:p>
            <a:pPr>
              <a:buFont typeface="Arial" pitchFamily="34" charset="0"/>
              <a:buChar char="•"/>
            </a:pPr>
            <a:r>
              <a:rPr lang="en-US" sz="1000" i="1" u="sng" dirty="0"/>
              <a:t>Balances demand based on local needs- </a:t>
            </a:r>
            <a:r>
              <a:rPr lang="en-US" sz="1000" dirty="0"/>
              <a:t>Since</a:t>
            </a:r>
            <a:r>
              <a:rPr lang="en-US" sz="1000" baseline="0" dirty="0"/>
              <a:t> crops are grown locally, the community farms know the needs of the community and can help by providing with these crops. </a:t>
            </a:r>
            <a:endParaRPr lang="en-US" sz="1000" dirty="0"/>
          </a:p>
          <a:p>
            <a:pPr>
              <a:buFont typeface="Arial" pitchFamily="34" charset="0"/>
              <a:buChar char="•"/>
            </a:pPr>
            <a:r>
              <a:rPr lang="en-US" sz="1000" dirty="0"/>
              <a:t>Involves less environmentally harmful equipment and practices- Because majority of the foods</a:t>
            </a:r>
            <a:r>
              <a:rPr lang="en-US" sz="1000" baseline="0" dirty="0"/>
              <a:t> are grown on small family farms.</a:t>
            </a:r>
            <a:r>
              <a:rPr lang="en-US" sz="1000" dirty="0"/>
              <a:t> </a:t>
            </a:r>
            <a:endParaRPr lang="en-US" dirty="0"/>
          </a:p>
          <a:p>
            <a:endParaRPr lang="en-US" b="1" u="sng" dirty="0"/>
          </a:p>
          <a:p>
            <a:r>
              <a:rPr lang="en-US" b="1" u="sng" dirty="0"/>
              <a:t>Imported Food</a:t>
            </a:r>
          </a:p>
          <a:p>
            <a:r>
              <a:rPr lang="en-US" b="0" u="none" dirty="0"/>
              <a:t>Usually grown farther</a:t>
            </a:r>
            <a:r>
              <a:rPr lang="en-US" b="0" u="none" baseline="0" dirty="0"/>
              <a:t> away, and is less sustainable…</a:t>
            </a:r>
            <a:r>
              <a:rPr lang="en-US" b="0" u="none" dirty="0"/>
              <a:t> </a:t>
            </a:r>
          </a:p>
          <a:p>
            <a:pPr>
              <a:buFont typeface="Arial" pitchFamily="34" charset="0"/>
              <a:buChar char="•"/>
            </a:pPr>
            <a:r>
              <a:rPr lang="en-US" dirty="0"/>
              <a:t>Dependent on fossil fuels-</a:t>
            </a:r>
            <a:r>
              <a:rPr lang="en-US" baseline="0" dirty="0"/>
              <a:t> </a:t>
            </a:r>
          </a:p>
          <a:p>
            <a:pPr>
              <a:buFont typeface="Arial" pitchFamily="34" charset="0"/>
              <a:buChar char="•"/>
            </a:pPr>
            <a:r>
              <a:rPr lang="en-US" baseline="0" dirty="0"/>
              <a:t>Potentially more chemical fertilizers and pesticides (made with fossil fuels). </a:t>
            </a:r>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19</a:t>
            </a:fld>
            <a:endParaRPr lang="en-US"/>
          </a:p>
        </p:txBody>
      </p:sp>
    </p:spTree>
    <p:extLst>
      <p:ext uri="{BB962C8B-B14F-4D97-AF65-F5344CB8AC3E}">
        <p14:creationId xmlns:p14="http://schemas.microsoft.com/office/powerpoint/2010/main" val="1904902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kern="1200" baseline="0" dirty="0">
                <a:solidFill>
                  <a:schemeClr val="tx1"/>
                </a:solidFill>
                <a:latin typeface="+mn-lt"/>
                <a:ea typeface="+mn-ea"/>
                <a:cs typeface="+mn-cs"/>
              </a:rPr>
              <a:t>Nutients are “ingredients” of food or what </a:t>
            </a:r>
            <a:r>
              <a:rPr lang="en-US" sz="1000" kern="1200" dirty="0">
                <a:solidFill>
                  <a:schemeClr val="tx1"/>
                </a:solidFill>
                <a:latin typeface="+mn-lt"/>
                <a:ea typeface="+mn-ea"/>
                <a:cs typeface="+mn-cs"/>
              </a:rPr>
              <a:t>foods are made of.  There are 6 nutrient</a:t>
            </a:r>
            <a:r>
              <a:rPr lang="en-US" sz="1000" kern="1200" baseline="0" dirty="0">
                <a:solidFill>
                  <a:schemeClr val="tx1"/>
                </a:solidFill>
                <a:latin typeface="+mn-lt"/>
                <a:ea typeface="+mn-ea"/>
                <a:cs typeface="+mn-cs"/>
              </a:rPr>
              <a:t> groups: FAT, CARBOHYDRATE, PROTEIN, VITAMINS, MINERALS, WATER.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kern="1200" baseline="0" dirty="0">
                <a:solidFill>
                  <a:schemeClr val="tx1"/>
                </a:solidFill>
                <a:latin typeface="+mn-lt"/>
                <a:ea typeface="+mn-ea"/>
                <a:cs typeface="+mn-cs"/>
              </a:rPr>
              <a:t>Nutrient Degradation: When vitamins and minerals are lost by time, heat, light and air exposure. Focus on how local foods don’t suffer from this.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000" kern="1200" baseline="0" dirty="0">
              <a:solidFill>
                <a:schemeClr val="tx1"/>
              </a:solidFill>
              <a:latin typeface="+mn-lt"/>
              <a:ea typeface="+mn-ea"/>
              <a:cs typeface="+mn-cs"/>
            </a:endParaRPr>
          </a:p>
          <a:p>
            <a:r>
              <a:rPr lang="en-US" sz="1000" kern="1200" dirty="0">
                <a:solidFill>
                  <a:schemeClr val="tx1"/>
                </a:solidFill>
                <a:latin typeface="+mn-lt"/>
                <a:ea typeface="+mn-ea"/>
                <a:cs typeface="+mn-cs"/>
              </a:rPr>
              <a:t>Fresh produce needs to </a:t>
            </a:r>
            <a:r>
              <a:rPr lang="en-US" sz="1000" i="1" kern="1200" dirty="0">
                <a:solidFill>
                  <a:schemeClr val="tx1"/>
                </a:solidFill>
                <a:latin typeface="+mn-lt"/>
                <a:ea typeface="+mn-ea"/>
                <a:cs typeface="+mn-cs"/>
              </a:rPr>
              <a:t>fully ripen </a:t>
            </a:r>
            <a:r>
              <a:rPr lang="en-US" sz="1000" kern="1200" dirty="0">
                <a:solidFill>
                  <a:schemeClr val="tx1"/>
                </a:solidFill>
                <a:latin typeface="+mn-lt"/>
                <a:ea typeface="+mn-ea"/>
                <a:cs typeface="+mn-cs"/>
              </a:rPr>
              <a:t>on the vine to get the </a:t>
            </a:r>
            <a:r>
              <a:rPr lang="en-US" sz="1000" i="1" kern="1200" dirty="0">
                <a:solidFill>
                  <a:schemeClr val="tx1"/>
                </a:solidFill>
                <a:latin typeface="+mn-lt"/>
                <a:ea typeface="+mn-ea"/>
                <a:cs typeface="+mn-cs"/>
              </a:rPr>
              <a:t>most</a:t>
            </a:r>
            <a:r>
              <a:rPr lang="en-US" sz="1000" kern="1200" dirty="0">
                <a:solidFill>
                  <a:schemeClr val="tx1"/>
                </a:solidFill>
                <a:latin typeface="+mn-lt"/>
                <a:ea typeface="+mn-ea"/>
                <a:cs typeface="+mn-cs"/>
              </a:rPr>
              <a:t> nutrients</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The longer they are in “transit” from farm to consumer, the more nutrients they loose.</a:t>
            </a:r>
            <a:r>
              <a:rPr lang="en-US" sz="1000" kern="1200" baseline="0" dirty="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000"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44</a:t>
            </a:fld>
            <a:endParaRPr lang="en-US"/>
          </a:p>
        </p:txBody>
      </p:sp>
    </p:spTree>
    <p:extLst>
      <p:ext uri="{BB962C8B-B14F-4D97-AF65-F5344CB8AC3E}">
        <p14:creationId xmlns:p14="http://schemas.microsoft.com/office/powerpoint/2010/main" val="2877801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Quick</a:t>
            </a:r>
            <a:r>
              <a:rPr lang="en-US" b="1" baseline="0" dirty="0"/>
              <a:t> explanation of an economy- </a:t>
            </a:r>
            <a:r>
              <a:rPr lang="en-US" sz="1000" kern="1200" dirty="0">
                <a:solidFill>
                  <a:schemeClr val="tx1"/>
                </a:solidFill>
                <a:latin typeface="+mn-lt"/>
                <a:ea typeface="+mn-ea"/>
                <a:cs typeface="+mn-cs"/>
              </a:rPr>
              <a:t>The system by which goods and services are produced, sold, and bought that helps us determine how to use limited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-The Farmer gets to keep more</a:t>
            </a:r>
            <a:r>
              <a:rPr lang="en-US" sz="1000" kern="1200" baseline="0" dirty="0">
                <a:solidFill>
                  <a:schemeClr val="tx1"/>
                </a:solidFill>
                <a:latin typeface="+mn-lt"/>
                <a:ea typeface="+mn-ea"/>
                <a:cs typeface="+mn-cs"/>
              </a:rPr>
              <a:t> money because they are selling directly to the school. The food does not have to also be sold to processor, distributor, retailer first. </a:t>
            </a:r>
            <a:endParaRPr lang="en-US" sz="10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-For ever</a:t>
            </a:r>
            <a:r>
              <a:rPr lang="en-US" sz="1000" kern="1200" baseline="0" dirty="0">
                <a:solidFill>
                  <a:schemeClr val="tx1"/>
                </a:solidFill>
                <a:latin typeface="+mn-lt"/>
                <a:ea typeface="+mn-ea"/>
                <a:cs typeface="+mn-cs"/>
              </a:rPr>
              <a:t>y $1 spent at a local business, 45 cents is reinvested locally while for every $1 spent at a corporate chain, only 15 cents is reinvested locally. </a:t>
            </a:r>
            <a:endParaRPr lang="en-US" sz="1000" kern="1200" dirty="0">
              <a:solidFill>
                <a:schemeClr val="tx1"/>
              </a:solidFill>
              <a:latin typeface="+mn-lt"/>
              <a:ea typeface="+mn-ea"/>
              <a:cs typeface="+mn-cs"/>
            </a:endParaRPr>
          </a:p>
          <a:p>
            <a:endParaRPr lang="en-US" b="1" dirty="0"/>
          </a:p>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45</a:t>
            </a:fld>
            <a:endParaRPr lang="en-US"/>
          </a:p>
        </p:txBody>
      </p:sp>
    </p:spTree>
    <p:extLst>
      <p:ext uri="{BB962C8B-B14F-4D97-AF65-F5344CB8AC3E}">
        <p14:creationId xmlns:p14="http://schemas.microsoft.com/office/powerpoint/2010/main" val="2285233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46</a:t>
            </a:fld>
            <a:endParaRPr lang="en-US"/>
          </a:p>
        </p:txBody>
      </p:sp>
    </p:spTree>
    <p:extLst>
      <p:ext uri="{BB962C8B-B14F-4D97-AF65-F5344CB8AC3E}">
        <p14:creationId xmlns:p14="http://schemas.microsoft.com/office/powerpoint/2010/main" val="173983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objectives to be learned throughout this lesson.</a:t>
            </a:r>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3</a:t>
            </a:fld>
            <a:endParaRPr lang="en-US"/>
          </a:p>
        </p:txBody>
      </p:sp>
    </p:spTree>
    <p:extLst>
      <p:ext uri="{BB962C8B-B14F-4D97-AF65-F5344CB8AC3E}">
        <p14:creationId xmlns:p14="http://schemas.microsoft.com/office/powerpoint/2010/main" val="63136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Let’s start by talking about where our</a:t>
            </a:r>
            <a:r>
              <a:rPr lang="en-US" sz="1000" baseline="0" dirty="0"/>
              <a:t> food </a:t>
            </a:r>
            <a:r>
              <a:rPr lang="en-US" sz="1000" i="1" u="sng" baseline="0" dirty="0"/>
              <a:t>usually</a:t>
            </a:r>
            <a:r>
              <a:rPr lang="en-US" sz="1000" baseline="0" dirty="0"/>
              <a:t> comes from (before the grocery store).  </a:t>
            </a:r>
          </a:p>
          <a:p>
            <a:endParaRPr lang="en-US" sz="1000" baseline="0" dirty="0"/>
          </a:p>
          <a:p>
            <a:r>
              <a:rPr lang="en-US" sz="1000" baseline="0" dirty="0"/>
              <a:t>Examples are below:</a:t>
            </a:r>
            <a:endParaRPr lang="en-US" sz="1000" dirty="0"/>
          </a:p>
          <a:p>
            <a:r>
              <a:rPr lang="en-US" sz="1000" dirty="0"/>
              <a:t>Apples- Central</a:t>
            </a:r>
            <a:r>
              <a:rPr lang="en-US" sz="1000" baseline="0" dirty="0"/>
              <a:t> Asia</a:t>
            </a:r>
          </a:p>
          <a:p>
            <a:r>
              <a:rPr lang="en-US" sz="1000" baseline="0" dirty="0"/>
              <a:t>Bananas- Central America (</a:t>
            </a:r>
            <a:r>
              <a:rPr lang="es-ES" sz="1000" baseline="0" dirty="0"/>
              <a:t>Ecuador, Colombia, </a:t>
            </a:r>
            <a:r>
              <a:rPr lang="es-ES" sz="1000" baseline="0" dirty="0" err="1"/>
              <a:t>etc</a:t>
            </a:r>
            <a:r>
              <a:rPr lang="es-ES" sz="1000" baseline="0" dirty="0"/>
              <a:t>…)</a:t>
            </a:r>
          </a:p>
          <a:p>
            <a:r>
              <a:rPr lang="es-ES" sz="1000" baseline="0" dirty="0" err="1"/>
              <a:t>Oranges</a:t>
            </a:r>
            <a:r>
              <a:rPr lang="es-ES" sz="1000" baseline="0" dirty="0"/>
              <a:t>- </a:t>
            </a:r>
            <a:r>
              <a:rPr lang="en-US" sz="1000" baseline="0" dirty="0"/>
              <a:t>Southern China, Northeastern India</a:t>
            </a:r>
          </a:p>
          <a:p>
            <a:r>
              <a:rPr lang="en-US" sz="1000" baseline="0" dirty="0"/>
              <a:t>Potatoes-Idaho grows more potatoes than any other state, followed by Washington. (at least it’s in the USA </a:t>
            </a:r>
            <a:r>
              <a:rPr lang="en-US" sz="1000" baseline="0" dirty="0">
                <a:sym typeface="Wingdings" pitchFamily="2" charset="2"/>
              </a:rPr>
              <a:t>)</a:t>
            </a:r>
            <a:endParaRPr lang="en-US" sz="1000" baseline="0" dirty="0"/>
          </a:p>
          <a:p>
            <a:r>
              <a:rPr lang="en-US" sz="1000" baseline="0" dirty="0"/>
              <a:t>Green beans- China, Turkey, Indonesia </a:t>
            </a:r>
          </a:p>
          <a:p>
            <a:r>
              <a:rPr lang="en-US" sz="1000" baseline="0" dirty="0"/>
              <a:t>Corn- </a:t>
            </a:r>
            <a:r>
              <a:rPr lang="es-ES" sz="1000" baseline="0" dirty="0" err="1"/>
              <a:t>Mexico</a:t>
            </a:r>
            <a:r>
              <a:rPr lang="es-ES" sz="1000" baseline="0" dirty="0"/>
              <a:t>, </a:t>
            </a:r>
            <a:r>
              <a:rPr lang="es-ES" sz="1000" baseline="0" dirty="0" err="1"/>
              <a:t>Korea</a:t>
            </a:r>
            <a:r>
              <a:rPr lang="es-ES" sz="1000" baseline="0" dirty="0"/>
              <a:t>, </a:t>
            </a:r>
            <a:r>
              <a:rPr lang="es-ES" sz="1000" baseline="0" dirty="0" err="1"/>
              <a:t>Taiwan</a:t>
            </a:r>
            <a:r>
              <a:rPr lang="es-ES" sz="1000" baseline="0" dirty="0"/>
              <a:t>, </a:t>
            </a:r>
            <a:r>
              <a:rPr lang="es-ES" sz="1000" baseline="0" dirty="0" err="1"/>
              <a:t>Egypt</a:t>
            </a:r>
            <a:r>
              <a:rPr lang="es-ES" sz="1000" baseline="0" dirty="0"/>
              <a:t>, Colombia and China</a:t>
            </a:r>
            <a:r>
              <a:rPr lang="en-US" sz="10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Tomatoes- Southern Spain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This can sometimes bring us variety that is not grown locally (like bananas or pineapple), BUT for those types grown locally, buying them from far off places means they spend a lot of time traveling to your grocery store.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4</a:t>
            </a:fld>
            <a:endParaRPr lang="en-US"/>
          </a:p>
        </p:txBody>
      </p:sp>
    </p:spTree>
    <p:extLst>
      <p:ext uri="{BB962C8B-B14F-4D97-AF65-F5344CB8AC3E}">
        <p14:creationId xmlns:p14="http://schemas.microsoft.com/office/powerpoint/2010/main" val="175695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food served</a:t>
            </a:r>
            <a:r>
              <a:rPr lang="en-US" baseline="0" dirty="0"/>
              <a:t> in school cafeteria’s must be purchased from a grower in the United States, unless the food is not grown in this country. </a:t>
            </a:r>
          </a:p>
          <a:p>
            <a:endParaRPr lang="en-US" baseline="0" dirty="0"/>
          </a:p>
          <a:p>
            <a:r>
              <a:rPr lang="en-US" baseline="0" dirty="0"/>
              <a:t>MEET YOUR CAFETERIA MANAGER: If you cafeteria manager is available, ask him/her to come by the classroom for introductions.  They can let you know when local food may be on the serving line.</a:t>
            </a:r>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5</a:t>
            </a:fld>
            <a:endParaRPr lang="en-US"/>
          </a:p>
        </p:txBody>
      </p:sp>
    </p:spTree>
    <p:extLst>
      <p:ext uri="{BB962C8B-B14F-4D97-AF65-F5344CB8AC3E}">
        <p14:creationId xmlns:p14="http://schemas.microsoft.com/office/powerpoint/2010/main" val="274009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grow almost anything in Kentucky</a:t>
            </a:r>
            <a:r>
              <a:rPr lang="en-US" baseline="0" dirty="0"/>
              <a:t>.  We may need to use a greenhouse to simulate warmer climates.  </a:t>
            </a:r>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6</a:t>
            </a:fld>
            <a:endParaRPr lang="en-US"/>
          </a:p>
        </p:txBody>
      </p:sp>
    </p:spTree>
    <p:extLst>
      <p:ext uri="{BB962C8B-B14F-4D97-AF65-F5344CB8AC3E}">
        <p14:creationId xmlns:p14="http://schemas.microsoft.com/office/powerpoint/2010/main" val="271678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an</a:t>
            </a:r>
            <a:r>
              <a:rPr lang="en-US" baseline="0" dirty="0"/>
              <a:t> image of the Saturday Lexington Farmer’s Market </a:t>
            </a:r>
            <a:r>
              <a:rPr lang="en-US" baseline="0" dirty="0" err="1"/>
              <a:t>Pavillion</a:t>
            </a:r>
            <a:r>
              <a:rPr lang="en-US" baseline="0" dirty="0"/>
              <a:t> downtown.  </a:t>
            </a:r>
          </a:p>
          <a:p>
            <a:endParaRPr lang="en-US" baseline="0" dirty="0"/>
          </a:p>
          <a:p>
            <a:r>
              <a:rPr lang="en-US" dirty="0"/>
              <a:t>Pass out trading cards in kit.</a:t>
            </a:r>
          </a:p>
        </p:txBody>
      </p:sp>
      <p:sp>
        <p:nvSpPr>
          <p:cNvPr id="4" name="Slide Number Placeholder 3"/>
          <p:cNvSpPr>
            <a:spLocks noGrp="1"/>
          </p:cNvSpPr>
          <p:nvPr>
            <p:ph type="sldNum" sz="quarter" idx="10"/>
          </p:nvPr>
        </p:nvSpPr>
        <p:spPr/>
        <p:txBody>
          <a:bodyPr/>
          <a:lstStyle/>
          <a:p>
            <a:fld id="{1B09B888-C46E-463D-A93B-30F75CA6AB57}" type="slidenum">
              <a:rPr lang="en-US" smtClean="0"/>
              <a:pPr/>
              <a:t>7</a:t>
            </a:fld>
            <a:endParaRPr lang="en-US"/>
          </a:p>
        </p:txBody>
      </p:sp>
    </p:spTree>
    <p:extLst>
      <p:ext uri="{BB962C8B-B14F-4D97-AF65-F5344CB8AC3E}">
        <p14:creationId xmlns:p14="http://schemas.microsoft.com/office/powerpoint/2010/main" val="201802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a:t>What</a:t>
            </a:r>
            <a:r>
              <a:rPr lang="en-US" b="1" u="sng" baseline="0" dirty="0"/>
              <a:t> do Fossil Fuels have to do with this?  </a:t>
            </a:r>
          </a:p>
          <a:p>
            <a:endParaRPr lang="en-US" baseline="0" dirty="0"/>
          </a:p>
          <a:p>
            <a:pPr>
              <a:buFont typeface="Arial" pitchFamily="34" charset="0"/>
              <a:buChar char="•"/>
            </a:pPr>
            <a:r>
              <a:rPr lang="en-US" baseline="0" dirty="0"/>
              <a:t>They are used in food transportation and packaging.  </a:t>
            </a:r>
            <a:r>
              <a:rPr lang="en-US" b="1" i="1" u="sng" baseline="0" dirty="0"/>
              <a:t>The farther food travels, the more fuel used</a:t>
            </a:r>
            <a:r>
              <a:rPr lang="en-US" baseline="0" dirty="0"/>
              <a:t>.  </a:t>
            </a:r>
          </a:p>
          <a:p>
            <a:pPr>
              <a:buFont typeface="Arial" pitchFamily="34" charset="0"/>
              <a:buChar char="•"/>
            </a:pPr>
            <a:endParaRPr lang="en-US" baseline="0" dirty="0"/>
          </a:p>
          <a:p>
            <a:pPr>
              <a:buFont typeface="Arial" pitchFamily="34" charset="0"/>
              <a:buChar char="•"/>
            </a:pPr>
            <a:r>
              <a:rPr lang="en-US" dirty="0"/>
              <a:t>Food travels by plane,</a:t>
            </a:r>
            <a:r>
              <a:rPr lang="en-US" baseline="0" dirty="0"/>
              <a:t> train, truck, even by boat when coming from far away.  All these types of transportation need fuel, and using more fuel than is needed can hurt the environment.  </a:t>
            </a:r>
          </a:p>
          <a:p>
            <a:pPr>
              <a:buFont typeface="Arial" pitchFamily="34" charset="0"/>
              <a:buChar cha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Fuel is used for transportation, but also to make packaging for foods.  Typically, the longer they have to travel, the more packaging is</a:t>
            </a:r>
            <a:r>
              <a:rPr lang="en-US" baseline="0" dirty="0"/>
              <a:t> used.  When you buy food at the farmers market, there is no packaging; and BONUS, there is less plastic to have to recycle or put into the garbage.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dirty="0">
                <a:latin typeface="Comic Sans MS" pitchFamily="66" charset="0"/>
              </a:rPr>
              <a:t>In 2005, food imports into California by airplane released more than 70,000 tons of CO2 (carbon dioxide), which is equivalent to more than 12,000 cars on the road.”</a:t>
            </a:r>
            <a:endParaRPr lang="en-US" dirty="0"/>
          </a:p>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8</a:t>
            </a:fld>
            <a:endParaRPr lang="en-US"/>
          </a:p>
        </p:txBody>
      </p:sp>
    </p:spTree>
    <p:extLst>
      <p:ext uri="{BB962C8B-B14F-4D97-AF65-F5344CB8AC3E}">
        <p14:creationId xmlns:p14="http://schemas.microsoft.com/office/powerpoint/2010/main" val="99003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Fossil fuels are hardened remains of plant or animal life from some previous geological period that are preserved in the Earth's crust.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baseline="0" dirty="0"/>
              <a:t>Fossil Fuels are </a:t>
            </a:r>
            <a:r>
              <a:rPr lang="en-US" b="1" baseline="0" dirty="0">
                <a:solidFill>
                  <a:schemeClr val="accent5">
                    <a:lumMod val="40000"/>
                    <a:lumOff val="60000"/>
                  </a:schemeClr>
                </a:solidFill>
              </a:rPr>
              <a:t>Non-Renewable</a:t>
            </a:r>
            <a:r>
              <a:rPr lang="en-US" baseline="0" dirty="0"/>
              <a:t> forms of Energy because they take millions of years to form! </a:t>
            </a:r>
          </a:p>
          <a:p>
            <a:endParaRPr lang="en-US" baseline="0"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9</a:t>
            </a:fld>
            <a:endParaRPr lang="en-US"/>
          </a:p>
        </p:txBody>
      </p:sp>
    </p:spTree>
    <p:extLst>
      <p:ext uri="{BB962C8B-B14F-4D97-AF65-F5344CB8AC3E}">
        <p14:creationId xmlns:p14="http://schemas.microsoft.com/office/powerpoint/2010/main" val="819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09B888-C46E-463D-A93B-30F75CA6AB57}" type="slidenum">
              <a:rPr lang="en-US" smtClean="0"/>
              <a:pPr/>
              <a:t>10</a:t>
            </a:fld>
            <a:endParaRPr lang="en-US"/>
          </a:p>
        </p:txBody>
      </p:sp>
    </p:spTree>
    <p:extLst>
      <p:ext uri="{BB962C8B-B14F-4D97-AF65-F5344CB8AC3E}">
        <p14:creationId xmlns:p14="http://schemas.microsoft.com/office/powerpoint/2010/main" val="361155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normAutofit/>
          </a:bodyPr>
          <a:lstStyle>
            <a:lvl1pPr>
              <a:defRPr sz="4800" b="1"/>
            </a:lvl1pPr>
          </a:lstStyle>
          <a:p>
            <a:r>
              <a:rPr kumimoji="0" lang="en-US" dirty="0"/>
              <a:t>Click to edit Master title style</a:t>
            </a:r>
          </a:p>
        </p:txBody>
      </p:sp>
      <p:sp>
        <p:nvSpPr>
          <p:cNvPr id="9" name="Subtitle 8"/>
          <p:cNvSpPr>
            <a:spLocks noGrp="1"/>
          </p:cNvSpPr>
          <p:nvPr>
            <p:ph type="subTitle" idx="1"/>
          </p:nvPr>
        </p:nvSpPr>
        <p:spPr>
          <a:xfrm>
            <a:off x="2286000" y="5003322"/>
            <a:ext cx="6172200" cy="1371600"/>
          </a:xfrm>
        </p:spPr>
        <p:txBody>
          <a:bodyPr>
            <a:normAutofit/>
          </a:bodyPr>
          <a:lstStyle>
            <a:lvl1pPr marL="0" indent="0" algn="l">
              <a:buNone/>
              <a:defRPr sz="2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AAE1E2B7-5A6E-45C1-852F-AF9722834003}" type="datetimeFigureOut">
              <a:rPr lang="en-US" smtClean="0"/>
              <a:pPr/>
              <a:t>8/30/21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87D5CD90-52C0-4D07-8FD0-2C4A6FB353D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5CD90-52C0-4D07-8FD0-2C4A6FB353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5CD90-52C0-4D07-8FD0-2C4A6FB353D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4273843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103209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2598432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E1E2B7-5A6E-45C1-852F-AF9722834003}" type="datetimeFigureOut">
              <a:rPr lang="en-US" smtClean="0"/>
              <a:pPr/>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291032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E1E2B7-5A6E-45C1-852F-AF9722834003}" type="datetimeFigureOut">
              <a:rPr lang="en-US" smtClean="0"/>
              <a:pPr/>
              <a:t>8/30/21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2783026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E1E2B7-5A6E-45C1-852F-AF9722834003}" type="datetimeFigureOut">
              <a:rPr lang="en-US" smtClean="0"/>
              <a:pPr/>
              <a:t>8/30/21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3918693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1E2B7-5A6E-45C1-852F-AF9722834003}" type="datetimeFigureOut">
              <a:rPr lang="en-US" smtClean="0"/>
              <a:pPr/>
              <a:t>8/30/21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645501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AE1E2B7-5A6E-45C1-852F-AF9722834003}" type="datetimeFigureOut">
              <a:rPr lang="en-US" smtClean="0"/>
              <a:pPr/>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420927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kumimoji="0" lang="en-US" dirty="0"/>
              <a:t>Click to edit Master title style</a:t>
            </a:r>
          </a:p>
        </p:txBody>
      </p:sp>
      <p:sp>
        <p:nvSpPr>
          <p:cNvPr id="8" name="Content Placeholder 7"/>
          <p:cNvSpPr>
            <a:spLocks noGrp="1"/>
          </p:cNvSpPr>
          <p:nvPr>
            <p:ph sz="quarter" idx="1"/>
          </p:nvPr>
        </p:nvSpPr>
        <p:spPr>
          <a:xfrm>
            <a:off x="457200" y="1600200"/>
            <a:ext cx="7467600" cy="4873752"/>
          </a:xfrm>
        </p:spPr>
        <p:txBody>
          <a:bodyPr/>
          <a:lstStyle>
            <a:lvl1pPr>
              <a:defRPr sz="3200"/>
            </a:lvl1pPr>
            <a:lvl2pPr>
              <a:defRPr sz="2400"/>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4"/>
          </p:nvPr>
        </p:nvSpPr>
        <p:spPr/>
        <p:txBody>
          <a:bodyPr rtlCol="0"/>
          <a:lstStyle/>
          <a:p>
            <a:fld id="{AAE1E2B7-5A6E-45C1-852F-AF9722834003}" type="datetimeFigureOut">
              <a:rPr lang="en-US" smtClean="0"/>
              <a:pPr/>
              <a:t>8/30/21</a:t>
            </a:fld>
            <a:endParaRPr lang="en-US"/>
          </a:p>
        </p:txBody>
      </p:sp>
      <p:sp>
        <p:nvSpPr>
          <p:cNvPr id="9" name="Slide Number Placeholder 8"/>
          <p:cNvSpPr>
            <a:spLocks noGrp="1"/>
          </p:cNvSpPr>
          <p:nvPr>
            <p:ph type="sldNum" sz="quarter" idx="15"/>
          </p:nvPr>
        </p:nvSpPr>
        <p:spPr/>
        <p:txBody>
          <a:bodyPr rtlCol="0"/>
          <a:lstStyle/>
          <a:p>
            <a:fld id="{87D5CD90-52C0-4D07-8FD0-2C4A6FB353D0}"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AE1E2B7-5A6E-45C1-852F-AF9722834003}" type="datetimeFigureOut">
              <a:rPr lang="en-US" smtClean="0"/>
              <a:pPr/>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2061101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2743027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5CD90-52C0-4D07-8FD0-2C4A6FB353D0}" type="slidenum">
              <a:rPr lang="en-US" smtClean="0"/>
              <a:pPr/>
              <a:t>‹#›</a:t>
            </a:fld>
            <a:endParaRPr lang="en-US"/>
          </a:p>
        </p:txBody>
      </p:sp>
    </p:spTree>
    <p:extLst>
      <p:ext uri="{BB962C8B-B14F-4D97-AF65-F5344CB8AC3E}">
        <p14:creationId xmlns:p14="http://schemas.microsoft.com/office/powerpoint/2010/main" val="37035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AE1E2B7-5A6E-45C1-852F-AF9722834003}" type="datetimeFigureOut">
              <a:rPr lang="en-US" smtClean="0"/>
              <a:pPr/>
              <a:t>8/30/21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87D5CD90-52C0-4D07-8FD0-2C4A6FB353D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kumimoji="0" lang="en-US" dirty="0"/>
              <a:t>Click to edit Master title style</a:t>
            </a:r>
          </a:p>
        </p:txBody>
      </p:sp>
      <p:sp>
        <p:nvSpPr>
          <p:cNvPr id="5" name="Date Placeholder 4"/>
          <p:cNvSpPr>
            <a:spLocks noGrp="1"/>
          </p:cNvSpPr>
          <p:nvPr>
            <p:ph type="dt" sz="half" idx="10"/>
          </p:nvPr>
        </p:nvSpPr>
        <p:spPr/>
        <p:txBody>
          <a:bodyPr/>
          <a:lstStyle/>
          <a:p>
            <a:fld id="{AAE1E2B7-5A6E-45C1-852F-AF9722834003}" type="datetimeFigureOut">
              <a:rPr lang="en-US" smtClean="0"/>
              <a:pPr/>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5CD90-52C0-4D07-8FD0-2C4A6FB353D0}"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lvl1pPr>
              <a:defRPr sz="2800"/>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270248" y="1600200"/>
            <a:ext cx="3657600" cy="4572000"/>
          </a:xfrm>
        </p:spPr>
        <p:txBody>
          <a:bodyPr/>
          <a:lstStyle>
            <a:lvl1pPr>
              <a:defRPr sz="2800"/>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AAE1E2B7-5A6E-45C1-852F-AF9722834003}" type="datetimeFigureOut">
              <a:rPr lang="en-US" smtClean="0"/>
              <a:pPr/>
              <a:t>8/30/21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5CD90-52C0-4D07-8FD0-2C4A6FB353D0}"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kumimoji="0" lang="en-US" dirty="0"/>
              <a:t>Click to edit Master title style</a:t>
            </a:r>
          </a:p>
        </p:txBody>
      </p:sp>
      <p:sp>
        <p:nvSpPr>
          <p:cNvPr id="6" name="Date Placeholder 5"/>
          <p:cNvSpPr>
            <a:spLocks noGrp="1"/>
          </p:cNvSpPr>
          <p:nvPr>
            <p:ph type="dt" sz="half" idx="10"/>
          </p:nvPr>
        </p:nvSpPr>
        <p:spPr/>
        <p:txBody>
          <a:bodyPr rtlCol="0"/>
          <a:lstStyle/>
          <a:p>
            <a:fld id="{AAE1E2B7-5A6E-45C1-852F-AF9722834003}" type="datetimeFigureOut">
              <a:rPr lang="en-US" smtClean="0"/>
              <a:pPr/>
              <a:t>8/30/21</a:t>
            </a:fld>
            <a:endParaRPr lang="en-US"/>
          </a:p>
        </p:txBody>
      </p:sp>
      <p:sp>
        <p:nvSpPr>
          <p:cNvPr id="7" name="Slide Number Placeholder 6"/>
          <p:cNvSpPr>
            <a:spLocks noGrp="1"/>
          </p:cNvSpPr>
          <p:nvPr>
            <p:ph type="sldNum" sz="quarter" idx="11"/>
          </p:nvPr>
        </p:nvSpPr>
        <p:spPr/>
        <p:txBody>
          <a:bodyPr rtlCol="0"/>
          <a:lstStyle/>
          <a:p>
            <a:fld id="{87D5CD90-52C0-4D07-8FD0-2C4A6FB353D0}"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1E2B7-5A6E-45C1-852F-AF9722834003}" type="datetimeFigureOut">
              <a:rPr lang="en-US" smtClean="0"/>
              <a:pPr/>
              <a:t>8/30/21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5CD90-52C0-4D07-8FD0-2C4A6FB353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AAE1E2B7-5A6E-45C1-852F-AF9722834003}" type="datetimeFigureOut">
              <a:rPr lang="en-US" smtClean="0"/>
              <a:pPr/>
              <a:t>8/30/21</a:t>
            </a:fld>
            <a:endParaRPr lang="en-US"/>
          </a:p>
        </p:txBody>
      </p:sp>
      <p:sp>
        <p:nvSpPr>
          <p:cNvPr id="22" name="Slide Number Placeholder 21"/>
          <p:cNvSpPr>
            <a:spLocks noGrp="1"/>
          </p:cNvSpPr>
          <p:nvPr>
            <p:ph type="sldNum" sz="quarter" idx="15"/>
          </p:nvPr>
        </p:nvSpPr>
        <p:spPr/>
        <p:txBody>
          <a:bodyPr rtlCol="0"/>
          <a:lstStyle/>
          <a:p>
            <a:fld id="{87D5CD90-52C0-4D07-8FD0-2C4A6FB353D0}"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AE1E2B7-5A6E-45C1-852F-AF9722834003}" type="datetimeFigureOut">
              <a:rPr lang="en-US" smtClean="0"/>
              <a:pPr/>
              <a:t>8/30/21</a:t>
            </a:fld>
            <a:endParaRPr lang="en-US"/>
          </a:p>
        </p:txBody>
      </p:sp>
      <p:sp>
        <p:nvSpPr>
          <p:cNvPr id="18" name="Slide Number Placeholder 17"/>
          <p:cNvSpPr>
            <a:spLocks noGrp="1"/>
          </p:cNvSpPr>
          <p:nvPr>
            <p:ph type="sldNum" sz="quarter" idx="11"/>
          </p:nvPr>
        </p:nvSpPr>
        <p:spPr/>
        <p:txBody>
          <a:bodyPr rtlCol="0"/>
          <a:lstStyle/>
          <a:p>
            <a:fld id="{87D5CD90-52C0-4D07-8FD0-2C4A6FB353D0}"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AE1E2B7-5A6E-45C1-852F-AF9722834003}" type="datetimeFigureOut">
              <a:rPr lang="en-US" smtClean="0"/>
              <a:pPr/>
              <a:t>8/30/21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7D5CD90-52C0-4D07-8FD0-2C4A6FB353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E1E2B7-5A6E-45C1-852F-AF9722834003}" type="datetimeFigureOut">
              <a:rPr lang="en-US" smtClean="0"/>
              <a:pPr/>
              <a:t>8/30/21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D5CD90-52C0-4D07-8FD0-2C4A6FB353D0}" type="slidenum">
              <a:rPr lang="en-US" smtClean="0"/>
              <a:pPr/>
              <a:t>‹#›</a:t>
            </a:fld>
            <a:endParaRPr lang="en-US"/>
          </a:p>
        </p:txBody>
      </p:sp>
    </p:spTree>
    <p:extLst>
      <p:ext uri="{BB962C8B-B14F-4D97-AF65-F5344CB8AC3E}">
        <p14:creationId xmlns:p14="http://schemas.microsoft.com/office/powerpoint/2010/main" val="18366914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eatlowcarbon.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hyperlink" Target="http://www.environmentforbeginners.com/content/view/106/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uvm.edu/vtvegandberry/factsheets/buylocal.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632311"/>
          </a:xfrm>
          <a:prstGeom prst="rect">
            <a:avLst/>
          </a:prstGeom>
          <a:noFill/>
        </p:spPr>
        <p:txBody>
          <a:bodyPr wrap="square" rtlCol="0">
            <a:spAutoFit/>
          </a:bodyPr>
          <a:lstStyle/>
          <a:p>
            <a:pPr lvl="0"/>
            <a:endParaRPr lang="en-US" altLang="en-US" dirty="0">
              <a:solidFill>
                <a:srgbClr val="666666"/>
              </a:solidFill>
              <a:latin typeface="Oswald" charset="0"/>
            </a:endParaRPr>
          </a:p>
          <a:p>
            <a:pPr lvl="0"/>
            <a:endParaRPr lang="en-US" altLang="en-US" dirty="0">
              <a:solidFill>
                <a:srgbClr val="666666"/>
              </a:solidFill>
              <a:latin typeface="Oswald" charset="0"/>
            </a:endParaRPr>
          </a:p>
          <a:p>
            <a:pPr lvl="0"/>
            <a:r>
              <a:rPr lang="en-US" altLang="en-US" sz="2400" b="1" dirty="0">
                <a:solidFill>
                  <a:srgbClr val="666666"/>
                </a:solidFill>
                <a:latin typeface="Oswald" charset="0"/>
              </a:rPr>
              <a:t>Farm to School Curriculum</a:t>
            </a:r>
            <a:r>
              <a:rPr lang="en-US" altLang="en-US" sz="2400" b="1" dirty="0"/>
              <a:t>  </a:t>
            </a:r>
          </a:p>
          <a:p>
            <a:pPr lvl="0"/>
            <a:r>
              <a:rPr lang="en-US" altLang="en-US" sz="2400" b="1" dirty="0">
                <a:solidFill>
                  <a:srgbClr val="424242"/>
                </a:solidFill>
                <a:latin typeface="Oswald" charset="0"/>
              </a:rPr>
              <a:t>Education Standards</a:t>
            </a:r>
          </a:p>
          <a:p>
            <a:pPr lvl="0"/>
            <a:endParaRPr lang="en-US" altLang="en-US" sz="2400" dirty="0">
              <a:solidFill>
                <a:srgbClr val="424242"/>
              </a:solidFill>
              <a:latin typeface="Oswald" charset="0"/>
            </a:endParaRPr>
          </a:p>
          <a:p>
            <a:pPr lvl="0"/>
            <a:endParaRPr lang="en-US" altLang="en-US" dirty="0">
              <a:solidFill>
                <a:srgbClr val="424242"/>
              </a:solidFill>
              <a:latin typeface="Oswald" charset="0"/>
            </a:endParaRPr>
          </a:p>
          <a:p>
            <a:pPr lvl="0"/>
            <a:endParaRPr lang="en-US" altLang="en-US" sz="1400" b="1" dirty="0">
              <a:solidFill>
                <a:srgbClr val="424242"/>
              </a:solidFill>
              <a:latin typeface="Oswald" charset="0"/>
            </a:endParaRPr>
          </a:p>
          <a:p>
            <a:pPr lvl="0"/>
            <a:r>
              <a:rPr lang="en-US" altLang="en-US" sz="2000" b="1" dirty="0">
                <a:solidFill>
                  <a:srgbClr val="424242"/>
                </a:solidFill>
                <a:latin typeface="Oswald" charset="0"/>
              </a:rPr>
              <a:t>Environmental Benefits Lesson (Next Generation Science Standards Elementary School)  </a:t>
            </a:r>
          </a:p>
          <a:p>
            <a:pPr lvl="0"/>
            <a:endParaRPr lang="en-US" altLang="en-US" sz="2000" b="1" dirty="0"/>
          </a:p>
          <a:p>
            <a:pPr lvl="0">
              <a:buFontTx/>
              <a:buChar char="•"/>
            </a:pPr>
            <a:r>
              <a:rPr lang="en-US" altLang="en-US" sz="2000" dirty="0">
                <a:solidFill>
                  <a:srgbClr val="424242"/>
                </a:solidFill>
                <a:latin typeface="Times New Roman" panose="02020603050405020304" pitchFamily="18" charset="0"/>
                <a:cs typeface="Times New Roman" panose="02020603050405020304" pitchFamily="18" charset="0"/>
              </a:rPr>
              <a:t>5-ESS3-1 Obtain and combine information about ways individual communities use science ideas to protect the Earth’s resources and environment.</a:t>
            </a:r>
          </a:p>
          <a:p>
            <a:pPr lvl="0">
              <a:buFontTx/>
              <a:buChar char="•"/>
            </a:pPr>
            <a:r>
              <a:rPr lang="en-US" altLang="en-US" sz="2000" dirty="0">
                <a:solidFill>
                  <a:srgbClr val="424242"/>
                </a:solidFill>
                <a:latin typeface="Times New Roman" panose="02020603050405020304" pitchFamily="18" charset="0"/>
                <a:cs typeface="Times New Roman" panose="02020603050405020304" pitchFamily="18" charset="0"/>
              </a:rPr>
              <a:t>4-ESS2-2. Analyze and interpret data from maps to describe patterns of Earth’s features.</a:t>
            </a:r>
          </a:p>
          <a:p>
            <a:pPr lvl="0">
              <a:buFontTx/>
              <a:buChar char="•"/>
            </a:pPr>
            <a:r>
              <a:rPr lang="en-US" altLang="en-US" sz="2000" dirty="0">
                <a:solidFill>
                  <a:srgbClr val="424242"/>
                </a:solidFill>
                <a:latin typeface="Times New Roman" panose="02020603050405020304" pitchFamily="18" charset="0"/>
                <a:cs typeface="Times New Roman" panose="02020603050405020304" pitchFamily="18" charset="0"/>
              </a:rPr>
              <a:t>5-ESS2-1 Develop a model using an example to describe ways the geosphere, biosphere, hydrosphere, and/or atmosphere interact.</a:t>
            </a:r>
          </a:p>
          <a:p>
            <a:pPr lvl="0">
              <a:buFontTx/>
              <a:buChar char="•"/>
            </a:pPr>
            <a:r>
              <a:rPr lang="en-US" altLang="en-US" sz="2000" dirty="0">
                <a:solidFill>
                  <a:srgbClr val="424242"/>
                </a:solidFill>
                <a:latin typeface="Times New Roman" panose="02020603050405020304" pitchFamily="18" charset="0"/>
                <a:cs typeface="Times New Roman" panose="02020603050405020304" pitchFamily="18" charset="0"/>
              </a:rPr>
              <a:t>4-ESS3-1. Obtain and combine information to describe that energy and fuels are derived from natural resources and their uses affect the environment.</a:t>
            </a:r>
            <a:endParaRPr lang="en-US" altLang="en-US" sz="2000" dirty="0"/>
          </a:p>
        </p:txBody>
      </p:sp>
      <p:pic>
        <p:nvPicPr>
          <p:cNvPr id="3" name="Picture 10" descr="https://lh6.googleusercontent.com/EzqAoIa5OYsu1VmGJhNjHFRtMwGpN4YKRmL8V6aRs-c1CDXANs4xasQbpIMX68fuP4TQssLIcZhlU5CeRZVi0KdP6z6cEpp1c3Licf-yp7HTrsz43owTFjBklpd2OOXCqamtkJz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9" y="1544907"/>
            <a:ext cx="10077974" cy="807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72000" y="424198"/>
            <a:ext cx="2003158" cy="962455"/>
          </a:xfrm>
          <a:prstGeom prst="rect">
            <a:avLst/>
          </a:prstGeom>
        </p:spPr>
      </p:pic>
      <p:pic>
        <p:nvPicPr>
          <p:cNvPr id="6" name="Picture 5"/>
          <p:cNvPicPr>
            <a:picLocks noChangeAspect="1"/>
          </p:cNvPicPr>
          <p:nvPr/>
        </p:nvPicPr>
        <p:blipFill>
          <a:blip r:embed="rId4"/>
          <a:stretch>
            <a:fillRect/>
          </a:stretch>
        </p:blipFill>
        <p:spPr>
          <a:xfrm>
            <a:off x="7190107" y="197702"/>
            <a:ext cx="1261981" cy="1268078"/>
          </a:xfrm>
          <a:prstGeom prst="rect">
            <a:avLst/>
          </a:prstGeom>
        </p:spPr>
      </p:pic>
    </p:spTree>
    <p:extLst>
      <p:ext uri="{BB962C8B-B14F-4D97-AF65-F5344CB8AC3E}">
        <p14:creationId xmlns:p14="http://schemas.microsoft.com/office/powerpoint/2010/main" val="1205759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848600" cy="1143000"/>
          </a:xfrm>
        </p:spPr>
        <p:txBody>
          <a:bodyPr>
            <a:noAutofit/>
          </a:bodyPr>
          <a:lstStyle/>
          <a:p>
            <a:pPr algn="ctr"/>
            <a:r>
              <a:rPr lang="en-US" b="1" dirty="0">
                <a:latin typeface="Comic Sans MS" pitchFamily="66" charset="0"/>
              </a:rPr>
              <a:t>What Moves Our Food?</a:t>
            </a:r>
          </a:p>
        </p:txBody>
      </p:sp>
      <p:sp>
        <p:nvSpPr>
          <p:cNvPr id="5" name="Content Placeholder 4"/>
          <p:cNvSpPr>
            <a:spLocks noGrp="1"/>
          </p:cNvSpPr>
          <p:nvPr>
            <p:ph sz="quarter" idx="1"/>
          </p:nvPr>
        </p:nvSpPr>
        <p:spPr/>
        <p:txBody>
          <a:bodyPr>
            <a:normAutofit/>
          </a:bodyPr>
          <a:lstStyle/>
          <a:p>
            <a:endParaRPr lang="en-US" sz="2800" dirty="0"/>
          </a:p>
          <a:p>
            <a:r>
              <a:rPr lang="en-US" sz="4800" dirty="0"/>
              <a:t>Petroleum   OR    </a:t>
            </a:r>
            <a:r>
              <a:rPr lang="en-US" sz="4800" dirty="0" err="1"/>
              <a:t>Biofuel</a:t>
            </a:r>
            <a:endParaRPr lang="en-US" sz="4800" dirty="0"/>
          </a:p>
        </p:txBody>
      </p:sp>
      <p:pic>
        <p:nvPicPr>
          <p:cNvPr id="20482" name="Picture 2" descr="http://d7.freedomworks.org.s3.amazonaws.com/ethanol.jpg"/>
          <p:cNvPicPr>
            <a:picLocks noChangeAspect="1" noChangeArrowheads="1"/>
          </p:cNvPicPr>
          <p:nvPr/>
        </p:nvPicPr>
        <p:blipFill>
          <a:blip r:embed="rId3" cstate="print"/>
          <a:srcRect/>
          <a:stretch>
            <a:fillRect/>
          </a:stretch>
        </p:blipFill>
        <p:spPr bwMode="auto">
          <a:xfrm>
            <a:off x="4800600" y="3200400"/>
            <a:ext cx="3674893" cy="2438400"/>
          </a:xfrm>
          <a:prstGeom prst="rect">
            <a:avLst/>
          </a:prstGeom>
          <a:noFill/>
        </p:spPr>
      </p:pic>
      <p:pic>
        <p:nvPicPr>
          <p:cNvPr id="20486" name="Picture 6" descr="http://media.mlive.com/flintopinion_impact/photo/gasoline-pricesjpg-07da603350320c0e.jpg"/>
          <p:cNvPicPr>
            <a:picLocks noChangeAspect="1" noChangeArrowheads="1"/>
          </p:cNvPicPr>
          <p:nvPr/>
        </p:nvPicPr>
        <p:blipFill>
          <a:blip r:embed="rId4" cstate="print"/>
          <a:srcRect/>
          <a:stretch>
            <a:fillRect/>
          </a:stretch>
        </p:blipFill>
        <p:spPr bwMode="auto">
          <a:xfrm>
            <a:off x="457200" y="3200400"/>
            <a:ext cx="3505200" cy="235505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3025"/>
            <a:ext cx="8229600" cy="841375"/>
          </a:xfrm>
        </p:spPr>
        <p:txBody>
          <a:bodyPr>
            <a:normAutofit fontScale="90000"/>
          </a:bodyPr>
          <a:lstStyle/>
          <a:p>
            <a:r>
              <a:rPr lang="en-US" altLang="en-US" sz="3200" dirty="0"/>
              <a:t>Atmospheric CO2 is now higher than it’s been for 650, 000 years and increasing rapidly </a:t>
            </a:r>
          </a:p>
        </p:txBody>
      </p:sp>
      <p:sp>
        <p:nvSpPr>
          <p:cNvPr id="12291" name="Content Placeholder 2"/>
          <p:cNvSpPr>
            <a:spLocks noGrp="1"/>
          </p:cNvSpPr>
          <p:nvPr>
            <p:ph idx="1"/>
          </p:nvPr>
        </p:nvSpPr>
        <p:spPr>
          <a:xfrm>
            <a:off x="457200" y="5673725"/>
            <a:ext cx="8229600" cy="1173163"/>
          </a:xfrm>
        </p:spPr>
        <p:txBody>
          <a:bodyPr/>
          <a:lstStyle/>
          <a:p>
            <a:pPr marL="0" indent="0">
              <a:buFont typeface="Arial" panose="020B0604020202020204" pitchFamily="34" charset="0"/>
              <a:buNone/>
            </a:pPr>
            <a:r>
              <a:rPr lang="en-US" altLang="en-US" sz="1800"/>
              <a:t>This graph, based on the comparison of atmospheric samples contained in ice cores and more recent direct measurements, provides evidence that atmospheric CO2 has increased since the Industrial Revolution. (Source: NOAA) </a:t>
            </a:r>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16025"/>
            <a:ext cx="8890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oal fired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0208" y="946150"/>
            <a:ext cx="1676400" cy="111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42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ltLang="en-US"/>
          </a:p>
        </p:txBody>
      </p:sp>
      <p:sp>
        <p:nvSpPr>
          <p:cNvPr id="18435" name="Content Placeholder 2"/>
          <p:cNvSpPr>
            <a:spLocks noGrp="1"/>
          </p:cNvSpPr>
          <p:nvPr>
            <p:ph idx="1"/>
          </p:nvPr>
        </p:nvSpPr>
        <p:spPr/>
        <p:txBody>
          <a:bodyPr/>
          <a:lstStyle/>
          <a:p>
            <a:endParaRPr lang="en-US" altLang="en-US"/>
          </a:p>
        </p:txBody>
      </p:sp>
      <p:pic>
        <p:nvPicPr>
          <p:cNvPr id="184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4638"/>
            <a:ext cx="8697913"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577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http://www.icsusa.org/media/pictures/articles/2015-5-1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17" y="685800"/>
            <a:ext cx="8199883" cy="566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52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22843"/>
            <a:ext cx="6705600" cy="2997614"/>
          </a:xfrm>
        </p:spPr>
      </p:pic>
      <p:pic>
        <p:nvPicPr>
          <p:cNvPr id="45058" name="Picture 2" descr="cars; power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3272" y="1295400"/>
            <a:ext cx="2053821" cy="1206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652" y="3516440"/>
            <a:ext cx="7471078" cy="3308290"/>
          </a:xfrm>
          <a:prstGeom prst="rect">
            <a:avLst/>
          </a:prstGeom>
        </p:spPr>
      </p:pic>
    </p:spTree>
    <p:extLst>
      <p:ext uri="{BB962C8B-B14F-4D97-AF65-F5344CB8AC3E}">
        <p14:creationId xmlns:p14="http://schemas.microsoft.com/office/powerpoint/2010/main" val="2748265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831"/>
            <a:ext cx="4091804" cy="3249769"/>
          </a:xfrm>
        </p:spPr>
      </p:pic>
      <p:pic>
        <p:nvPicPr>
          <p:cNvPr id="45064" name="Picture 8" descr="http://montereybay.noaa.gov/resourcepro/resmanissues/images/OA-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268" y="3157604"/>
            <a:ext cx="609600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449" y="328434"/>
            <a:ext cx="4870714" cy="2456693"/>
          </a:xfrm>
          <a:prstGeom prst="rect">
            <a:avLst/>
          </a:prstGeom>
        </p:spPr>
      </p:pic>
    </p:spTree>
    <p:extLst>
      <p:ext uri="{BB962C8B-B14F-4D97-AF65-F5344CB8AC3E}">
        <p14:creationId xmlns:p14="http://schemas.microsoft.com/office/powerpoint/2010/main" val="273072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7467600" cy="1143000"/>
          </a:xfrm>
        </p:spPr>
        <p:txBody>
          <a:bodyPr>
            <a:noAutofit/>
          </a:bodyPr>
          <a:lstStyle/>
          <a:p>
            <a:r>
              <a:rPr lang="en-US" b="1" dirty="0">
                <a:latin typeface="Comic Sans MS" pitchFamily="66" charset="0"/>
              </a:rPr>
              <a:t>Why are fossil fuels Harmful?</a:t>
            </a:r>
          </a:p>
        </p:txBody>
      </p:sp>
      <p:pic>
        <p:nvPicPr>
          <p:cNvPr id="6" name="Picture 6" descr="http://www.ieet.org/images/uploads/wes20130621a.jpg"/>
          <p:cNvPicPr>
            <a:picLocks noGrp="1" noChangeAspect="1" noChangeArrowheads="1"/>
          </p:cNvPicPr>
          <p:nvPr>
            <p:ph sz="quarter" idx="1"/>
          </p:nvPr>
        </p:nvPicPr>
        <p:blipFill>
          <a:blip r:embed="rId3" cstate="print"/>
          <a:srcRect/>
          <a:stretch>
            <a:fillRect/>
          </a:stretch>
        </p:blipFill>
        <p:spPr bwMode="auto">
          <a:xfrm>
            <a:off x="457200" y="1755648"/>
            <a:ext cx="7467600" cy="4873752"/>
          </a:xfrm>
          <a:prstGeom prst="rect">
            <a:avLst/>
          </a:prstGeom>
          <a:noFill/>
        </p:spPr>
      </p:pic>
    </p:spTree>
    <p:extLst>
      <p:ext uri="{BB962C8B-B14F-4D97-AF65-F5344CB8AC3E}">
        <p14:creationId xmlns:p14="http://schemas.microsoft.com/office/powerpoint/2010/main" val="157906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944562"/>
          </a:xfrm>
        </p:spPr>
        <p:txBody>
          <a:bodyPr>
            <a:normAutofit fontScale="90000"/>
          </a:bodyPr>
          <a:lstStyle/>
          <a:p>
            <a:r>
              <a:rPr lang="en-US" b="1" dirty="0">
                <a:latin typeface="Comic Sans MS" pitchFamily="66" charset="0"/>
              </a:rPr>
              <a:t>Which one is a better solution?</a:t>
            </a:r>
          </a:p>
        </p:txBody>
      </p:sp>
      <p:pic>
        <p:nvPicPr>
          <p:cNvPr id="1026" name="Picture 2" descr="http://pmlydon.com/wp-content/uploads/2013/04/distribution-natural-farming.gif"/>
          <p:cNvPicPr>
            <a:picLocks noChangeAspect="1" noChangeArrowheads="1"/>
          </p:cNvPicPr>
          <p:nvPr/>
        </p:nvPicPr>
        <p:blipFill>
          <a:blip r:embed="rId3" cstate="print"/>
          <a:srcRect/>
          <a:stretch>
            <a:fillRect/>
          </a:stretch>
        </p:blipFill>
        <p:spPr bwMode="auto">
          <a:xfrm>
            <a:off x="228600" y="1828800"/>
            <a:ext cx="8153400" cy="382245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0.gstatic.com/images?q=tbn:ANd9GcRfzr7KaR9WJUkAbNr8E9LPK6cvzylZkReXewYiVIzDTMxlRuT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49" y="3352800"/>
            <a:ext cx="3200400" cy="3186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hrinkthatfootprint.com/wp-content/uploads/2013/01/Plat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1" y="459614"/>
            <a:ext cx="6857997"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1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944562"/>
          </a:xfrm>
        </p:spPr>
        <p:txBody>
          <a:bodyPr>
            <a:noAutofit/>
          </a:bodyPr>
          <a:lstStyle/>
          <a:p>
            <a:pPr algn="ctr"/>
            <a:r>
              <a:rPr lang="en-US" b="1" dirty="0">
                <a:latin typeface="Comic Sans MS" pitchFamily="66" charset="0"/>
              </a:rPr>
              <a:t>Local is Better!</a:t>
            </a:r>
          </a:p>
        </p:txBody>
      </p:sp>
      <p:sp>
        <p:nvSpPr>
          <p:cNvPr id="3" name="Content Placeholder 2"/>
          <p:cNvSpPr>
            <a:spLocks noGrp="1"/>
          </p:cNvSpPr>
          <p:nvPr>
            <p:ph sz="quarter" idx="1"/>
          </p:nvPr>
        </p:nvSpPr>
        <p:spPr>
          <a:xfrm>
            <a:off x="457200" y="3703637"/>
            <a:ext cx="4038600" cy="3154363"/>
          </a:xfrm>
        </p:spPr>
        <p:txBody>
          <a:bodyPr>
            <a:normAutofit fontScale="77500" lnSpcReduction="20000"/>
          </a:bodyPr>
          <a:lstStyle/>
          <a:p>
            <a:pPr marL="64008" indent="0" algn="ctr">
              <a:buNone/>
            </a:pPr>
            <a:r>
              <a:rPr lang="en-US" u="sng" dirty="0">
                <a:latin typeface="Comic Sans MS" pitchFamily="66" charset="0"/>
              </a:rPr>
              <a:t>Local (Kentucky) Food</a:t>
            </a:r>
          </a:p>
          <a:p>
            <a:r>
              <a:rPr lang="en-US" dirty="0">
                <a:latin typeface="Comic Sans MS" pitchFamily="66" charset="0"/>
              </a:rPr>
              <a:t>More sustainable practices</a:t>
            </a:r>
          </a:p>
          <a:p>
            <a:r>
              <a:rPr lang="en-US" dirty="0">
                <a:latin typeface="Comic Sans MS" pitchFamily="66" charset="0"/>
              </a:rPr>
              <a:t>Less transportation</a:t>
            </a:r>
          </a:p>
          <a:p>
            <a:r>
              <a:rPr lang="en-US" dirty="0">
                <a:latin typeface="Comic Sans MS" pitchFamily="66" charset="0"/>
              </a:rPr>
              <a:t>Less pesticide use</a:t>
            </a:r>
          </a:p>
          <a:p>
            <a:r>
              <a:rPr lang="en-US" dirty="0">
                <a:latin typeface="Comic Sans MS" pitchFamily="66" charset="0"/>
              </a:rPr>
              <a:t>Balances local demand </a:t>
            </a:r>
          </a:p>
          <a:p>
            <a:r>
              <a:rPr lang="en-US" dirty="0">
                <a:latin typeface="Comic Sans MS" pitchFamily="66" charset="0"/>
              </a:rPr>
              <a:t>Less environmentally harmful equipment </a:t>
            </a:r>
          </a:p>
          <a:p>
            <a:r>
              <a:rPr lang="en-US" dirty="0">
                <a:latin typeface="Comic Sans MS" pitchFamily="66" charset="0"/>
              </a:rPr>
              <a:t>Less packaging</a:t>
            </a:r>
          </a:p>
          <a:p>
            <a:endParaRPr lang="en-US" dirty="0"/>
          </a:p>
        </p:txBody>
      </p:sp>
      <p:sp>
        <p:nvSpPr>
          <p:cNvPr id="4" name="Content Placeholder 3"/>
          <p:cNvSpPr>
            <a:spLocks noGrp="1"/>
          </p:cNvSpPr>
          <p:nvPr>
            <p:ph sz="quarter" idx="2"/>
          </p:nvPr>
        </p:nvSpPr>
        <p:spPr>
          <a:xfrm>
            <a:off x="4648200" y="3703637"/>
            <a:ext cx="4038600" cy="2849563"/>
          </a:xfrm>
        </p:spPr>
        <p:txBody>
          <a:bodyPr>
            <a:normAutofit fontScale="77500" lnSpcReduction="20000"/>
          </a:bodyPr>
          <a:lstStyle/>
          <a:p>
            <a:pPr marL="64008" indent="0" algn="ctr">
              <a:buNone/>
            </a:pPr>
            <a:r>
              <a:rPr lang="en-US" u="sng" dirty="0">
                <a:latin typeface="Comic Sans MS" pitchFamily="66" charset="0"/>
              </a:rPr>
              <a:t>Imported Food</a:t>
            </a:r>
          </a:p>
          <a:p>
            <a:r>
              <a:rPr lang="en-US" dirty="0">
                <a:latin typeface="Comic Sans MS" pitchFamily="66" charset="0"/>
              </a:rPr>
              <a:t>Less sustainable practices</a:t>
            </a:r>
          </a:p>
          <a:p>
            <a:r>
              <a:rPr lang="en-US" dirty="0">
                <a:latin typeface="Comic Sans MS" pitchFamily="66" charset="0"/>
              </a:rPr>
              <a:t>Dependent on fossil fuels</a:t>
            </a:r>
          </a:p>
          <a:p>
            <a:r>
              <a:rPr lang="en-US" dirty="0">
                <a:latin typeface="Comic Sans MS" pitchFamily="66" charset="0"/>
              </a:rPr>
              <a:t>More transportation</a:t>
            </a:r>
          </a:p>
          <a:p>
            <a:r>
              <a:rPr lang="en-US" dirty="0">
                <a:latin typeface="Comic Sans MS" pitchFamily="66" charset="0"/>
              </a:rPr>
              <a:t>More pesticide use</a:t>
            </a:r>
          </a:p>
          <a:p>
            <a:r>
              <a:rPr lang="en-US" dirty="0">
                <a:latin typeface="Comic Sans MS" pitchFamily="66" charset="0"/>
              </a:rPr>
              <a:t>More packaging</a:t>
            </a:r>
          </a:p>
          <a:p>
            <a:endParaRPr lang="en-US" dirty="0">
              <a:latin typeface="Comic Sans MS" pitchFamily="66" charset="0"/>
            </a:endParaRPr>
          </a:p>
        </p:txBody>
      </p:sp>
      <p:pic>
        <p:nvPicPr>
          <p:cNvPr id="21506" name="Picture 2" descr="http://mediad.publicbroadcasting.net/p/wuky/files/styles/x_large/public/201504/lexington_farmers_market.jpg"/>
          <p:cNvPicPr>
            <a:picLocks noChangeAspect="1" noChangeArrowheads="1"/>
          </p:cNvPicPr>
          <p:nvPr/>
        </p:nvPicPr>
        <p:blipFill>
          <a:blip r:embed="rId3" cstate="print"/>
          <a:srcRect/>
          <a:stretch>
            <a:fillRect/>
          </a:stretch>
        </p:blipFill>
        <p:spPr bwMode="auto">
          <a:xfrm>
            <a:off x="630036" y="1219200"/>
            <a:ext cx="3408564" cy="2426810"/>
          </a:xfrm>
          <a:prstGeom prst="rect">
            <a:avLst/>
          </a:prstGeom>
          <a:noFill/>
        </p:spPr>
      </p:pic>
      <p:pic>
        <p:nvPicPr>
          <p:cNvPr id="21510" name="Picture 6" descr="http://www.post-gazette.com/image/2013/10/17/420x_q90_cMC_z/fruit.jpg"/>
          <p:cNvPicPr>
            <a:picLocks noChangeAspect="1" noChangeArrowheads="1"/>
          </p:cNvPicPr>
          <p:nvPr/>
        </p:nvPicPr>
        <p:blipFill>
          <a:blip r:embed="rId4" cstate="print"/>
          <a:srcRect l="14048"/>
          <a:stretch>
            <a:fillRect/>
          </a:stretch>
        </p:blipFill>
        <p:spPr bwMode="auto">
          <a:xfrm>
            <a:off x="4724400" y="1219200"/>
            <a:ext cx="3729924" cy="2438400"/>
          </a:xfrm>
          <a:prstGeom prst="rect">
            <a:avLst/>
          </a:prstGeom>
          <a:noFill/>
        </p:spPr>
      </p:pic>
    </p:spTree>
    <p:extLst>
      <p:ext uri="{BB962C8B-B14F-4D97-AF65-F5344CB8AC3E}">
        <p14:creationId xmlns:p14="http://schemas.microsoft.com/office/powerpoint/2010/main" val="1890724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52600" y="5334000"/>
            <a:ext cx="7391400" cy="1371600"/>
          </a:xfrm>
        </p:spPr>
        <p:txBody>
          <a:bodyPr>
            <a:normAutofit/>
          </a:bodyPr>
          <a:lstStyle/>
          <a:p>
            <a:pPr algn="ctr"/>
            <a:r>
              <a:rPr lang="en-US" sz="3600" dirty="0">
                <a:solidFill>
                  <a:schemeClr val="tx1">
                    <a:lumMod val="95000"/>
                    <a:lumOff val="5000"/>
                  </a:schemeClr>
                </a:solidFill>
                <a:latin typeface="Comic Sans MS" pitchFamily="66" charset="0"/>
              </a:rPr>
              <a:t>The Environmental Impact: </a:t>
            </a:r>
            <a:br>
              <a:rPr lang="en-US" sz="3600" dirty="0">
                <a:solidFill>
                  <a:schemeClr val="tx1">
                    <a:lumMod val="95000"/>
                    <a:lumOff val="5000"/>
                  </a:schemeClr>
                </a:solidFill>
                <a:latin typeface="Comic Sans MS" pitchFamily="66" charset="0"/>
              </a:rPr>
            </a:br>
            <a:r>
              <a:rPr lang="en-US" sz="3600" dirty="0">
                <a:solidFill>
                  <a:schemeClr val="tx1">
                    <a:lumMod val="95000"/>
                    <a:lumOff val="5000"/>
                  </a:schemeClr>
                </a:solidFill>
                <a:latin typeface="Comic Sans MS" pitchFamily="66" charset="0"/>
              </a:rPr>
              <a:t> Local Food Kentucky</a:t>
            </a:r>
          </a:p>
        </p:txBody>
      </p:sp>
      <p:pic>
        <p:nvPicPr>
          <p:cNvPr id="1033" name="Picture 9" descr="http://www.ep-coatings.co.uk/wp-content/uploads/2012/08/Environment.jpg"/>
          <p:cNvPicPr>
            <a:picLocks noChangeAspect="1" noChangeArrowheads="1"/>
          </p:cNvPicPr>
          <p:nvPr/>
        </p:nvPicPr>
        <p:blipFill>
          <a:blip r:embed="rId3" cstate="print"/>
          <a:srcRect/>
          <a:stretch>
            <a:fillRect/>
          </a:stretch>
        </p:blipFill>
        <p:spPr bwMode="auto">
          <a:xfrm>
            <a:off x="2819400" y="304800"/>
            <a:ext cx="5257800" cy="5257800"/>
          </a:xfrm>
          <a:prstGeom prst="rect">
            <a:avLst/>
          </a:prstGeom>
          <a:noFill/>
        </p:spPr>
      </p:pic>
    </p:spTree>
    <p:extLst>
      <p:ext uri="{BB962C8B-B14F-4D97-AF65-F5344CB8AC3E}">
        <p14:creationId xmlns:p14="http://schemas.microsoft.com/office/powerpoint/2010/main" val="3058467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76400"/>
            <a:ext cx="8382000" cy="2544762"/>
          </a:xfrm>
        </p:spPr>
        <p:txBody>
          <a:bodyPr>
            <a:normAutofit/>
          </a:bodyPr>
          <a:lstStyle/>
          <a:p>
            <a:pPr algn="ctr"/>
            <a:r>
              <a:rPr lang="en-US" sz="4800" dirty="0"/>
              <a:t>Activity: </a:t>
            </a:r>
            <a:br>
              <a:rPr lang="en-US" sz="4800" dirty="0"/>
            </a:br>
            <a:r>
              <a:rPr lang="en-US" sz="4800" dirty="0"/>
              <a:t>Where Does Our Food </a:t>
            </a:r>
            <a:br>
              <a:rPr lang="en-US" sz="4800" dirty="0"/>
            </a:br>
            <a:r>
              <a:rPr lang="en-US" sz="4800" dirty="0"/>
              <a:t>Usually Come From??</a:t>
            </a:r>
          </a:p>
        </p:txBody>
      </p:sp>
    </p:spTree>
    <p:extLst>
      <p:ext uri="{BB962C8B-B14F-4D97-AF65-F5344CB8AC3E}">
        <p14:creationId xmlns:p14="http://schemas.microsoft.com/office/powerpoint/2010/main" val="13886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85800"/>
            <a:ext cx="8153400" cy="5562600"/>
          </a:xfrm>
        </p:spPr>
        <p:txBody>
          <a:bodyPr>
            <a:noAutofit/>
          </a:bodyPr>
          <a:lstStyle/>
          <a:p>
            <a:pPr marL="0" indent="0">
              <a:buNone/>
            </a:pPr>
            <a:r>
              <a:rPr lang="en-US" b="1" dirty="0"/>
              <a:t>For each item, send someone to the board to guess</a:t>
            </a:r>
          </a:p>
          <a:p>
            <a:pPr marL="0" indent="0">
              <a:buNone/>
            </a:pPr>
            <a:r>
              <a:rPr lang="en-US" b="1" dirty="0"/>
              <a:t>where the product usually is grown that we eat in</a:t>
            </a:r>
          </a:p>
          <a:p>
            <a:pPr marL="0" indent="0">
              <a:buNone/>
            </a:pPr>
            <a:r>
              <a:rPr lang="en-US" b="1" dirty="0"/>
              <a:t>Kentucky!</a:t>
            </a:r>
          </a:p>
          <a:p>
            <a:pPr marL="0" indent="0">
              <a:buNone/>
            </a:pPr>
            <a:endParaRPr lang="en-US" b="1" dirty="0"/>
          </a:p>
          <a:p>
            <a:pPr marL="0" indent="0">
              <a:buNone/>
            </a:pPr>
            <a:r>
              <a:rPr lang="en-US" b="1" dirty="0"/>
              <a:t>Sometime there is more than one place in the world</a:t>
            </a:r>
          </a:p>
          <a:p>
            <a:pPr marL="0" indent="0">
              <a:buNone/>
            </a:pPr>
            <a:r>
              <a:rPr lang="en-US" b="1" dirty="0"/>
              <a:t>that grows a fruit or vegetable. But often times, we</a:t>
            </a:r>
          </a:p>
          <a:p>
            <a:pPr marL="0" indent="0">
              <a:buNone/>
            </a:pPr>
            <a:r>
              <a:rPr lang="en-US" b="1" dirty="0"/>
              <a:t>get the product from the same area.</a:t>
            </a:r>
          </a:p>
          <a:p>
            <a:pPr marL="0" indent="0">
              <a:buNone/>
            </a:pPr>
            <a:endParaRPr lang="en-US" b="1" dirty="0"/>
          </a:p>
          <a:p>
            <a:pPr marL="0" indent="0">
              <a:buNone/>
            </a:pPr>
            <a:r>
              <a:rPr lang="en-US" b="1" dirty="0"/>
              <a:t>All of these items where found in Walmart in October 2016 and came from the Western Hemisphere.</a:t>
            </a:r>
          </a:p>
        </p:txBody>
      </p:sp>
    </p:spTree>
    <p:extLst>
      <p:ext uri="{BB962C8B-B14F-4D97-AF65-F5344CB8AC3E}">
        <p14:creationId xmlns:p14="http://schemas.microsoft.com/office/powerpoint/2010/main" val="80749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96200" cy="1143000"/>
          </a:xfrm>
        </p:spPr>
        <p:txBody>
          <a:bodyPr>
            <a:normAutofit/>
          </a:bodyPr>
          <a:lstStyle/>
          <a:p>
            <a:r>
              <a:rPr lang="en-US" dirty="0"/>
              <a:t>Where is the Western Hemisphere?</a:t>
            </a:r>
          </a:p>
        </p:txBody>
      </p:sp>
      <p:pic>
        <p:nvPicPr>
          <p:cNvPr id="1026" name="Picture 2" descr="Image result for world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34400" cy="508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702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96200" cy="1143000"/>
          </a:xfrm>
        </p:spPr>
        <p:txBody>
          <a:bodyPr>
            <a:normAutofit/>
          </a:bodyPr>
          <a:lstStyle/>
          <a:p>
            <a:r>
              <a:rPr lang="en-US" dirty="0"/>
              <a:t>Where is the Western Hemisphere?</a:t>
            </a:r>
          </a:p>
        </p:txBody>
      </p:sp>
      <p:pic>
        <p:nvPicPr>
          <p:cNvPr id="1026" name="Picture 2" descr="Image result for world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34400" cy="50850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447800"/>
            <a:ext cx="3276600" cy="5085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15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63973"/>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4169898" y="225083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0" y="2385645"/>
            <a:ext cx="2209800" cy="369332"/>
          </a:xfrm>
          <a:prstGeom prst="rect">
            <a:avLst/>
          </a:prstGeom>
          <a:noFill/>
        </p:spPr>
        <p:txBody>
          <a:bodyPr wrap="square" rtlCol="0">
            <a:spAutoFit/>
          </a:bodyPr>
          <a:lstStyle/>
          <a:p>
            <a:r>
              <a:rPr lang="en-US" b="1" dirty="0">
                <a:solidFill>
                  <a:srgbClr val="FF0000"/>
                </a:solidFill>
                <a:latin typeface="Arial Black" panose="020B0A04020102020204" pitchFamily="34" charset="0"/>
              </a:rPr>
              <a:t>We Are Here!</a:t>
            </a:r>
          </a:p>
        </p:txBody>
      </p:sp>
    </p:spTree>
    <p:extLst>
      <p:ext uri="{BB962C8B-B14F-4D97-AF65-F5344CB8AC3E}">
        <p14:creationId xmlns:p14="http://schemas.microsoft.com/office/powerpoint/2010/main" val="4161900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Blueberries</a:t>
            </a:r>
          </a:p>
        </p:txBody>
      </p:sp>
      <p:pic>
        <p:nvPicPr>
          <p:cNvPr id="6146" name="Picture 2" descr="Image result for blueber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8229600" cy="4673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034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123658"/>
          </a:xfrm>
          <a:prstGeom prst="rect">
            <a:avLst/>
          </a:prstGeom>
          <a:noFill/>
        </p:spPr>
        <p:txBody>
          <a:bodyPr wrap="square" rtlCol="0">
            <a:spAutoFit/>
          </a:bodyPr>
          <a:lstStyle/>
          <a:p>
            <a:pPr algn="ctr"/>
            <a:r>
              <a:rPr lang="en-US" sz="4400" b="1" dirty="0">
                <a:solidFill>
                  <a:srgbClr val="C00000"/>
                </a:solidFill>
              </a:rPr>
              <a:t>Where do blueberries come from?</a:t>
            </a:r>
          </a:p>
        </p:txBody>
      </p:sp>
    </p:spTree>
    <p:extLst>
      <p:ext uri="{BB962C8B-B14F-4D97-AF65-F5344CB8AC3E}">
        <p14:creationId xmlns:p14="http://schemas.microsoft.com/office/powerpoint/2010/main" val="449275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800767"/>
          </a:xfrm>
          <a:prstGeom prst="rect">
            <a:avLst/>
          </a:prstGeom>
          <a:noFill/>
        </p:spPr>
        <p:txBody>
          <a:bodyPr wrap="square" rtlCol="0">
            <a:spAutoFit/>
          </a:bodyPr>
          <a:lstStyle/>
          <a:p>
            <a:pPr algn="ctr"/>
            <a:r>
              <a:rPr lang="en-US" sz="4400" b="1" dirty="0">
                <a:solidFill>
                  <a:srgbClr val="C00000"/>
                </a:solidFill>
              </a:rPr>
              <a:t>Where do blueberries come from?</a:t>
            </a:r>
          </a:p>
          <a:p>
            <a:pPr algn="ctr"/>
            <a:r>
              <a:rPr lang="en-US" sz="4400" b="1" dirty="0">
                <a:solidFill>
                  <a:srgbClr val="C00000"/>
                </a:solidFill>
              </a:rPr>
              <a:t>Peru</a:t>
            </a:r>
          </a:p>
        </p:txBody>
      </p:sp>
      <p:sp>
        <p:nvSpPr>
          <p:cNvPr id="3" name="Oval 2"/>
          <p:cNvSpPr/>
          <p:nvPr/>
        </p:nvSpPr>
        <p:spPr>
          <a:xfrm>
            <a:off x="5791200" y="4181058"/>
            <a:ext cx="1143000" cy="924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3" idx="0"/>
          </p:cNvCxnSpPr>
          <p:nvPr/>
        </p:nvCxnSpPr>
        <p:spPr>
          <a:xfrm>
            <a:off x="6040902" y="2438400"/>
            <a:ext cx="321798" cy="17426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26652" y="2881782"/>
            <a:ext cx="1409700" cy="369332"/>
          </a:xfrm>
          <a:prstGeom prst="rect">
            <a:avLst/>
          </a:prstGeom>
          <a:solidFill>
            <a:schemeClr val="bg1"/>
          </a:solidFill>
        </p:spPr>
        <p:txBody>
          <a:bodyPr wrap="square" rtlCol="0">
            <a:spAutoFit/>
          </a:bodyPr>
          <a:lstStyle/>
          <a:p>
            <a:r>
              <a:rPr lang="en-US" b="1" dirty="0">
                <a:solidFill>
                  <a:srgbClr val="FF0000"/>
                </a:solidFill>
              </a:rPr>
              <a:t>3,300 miles</a:t>
            </a:r>
          </a:p>
        </p:txBody>
      </p:sp>
    </p:spTree>
    <p:extLst>
      <p:ext uri="{BB962C8B-B14F-4D97-AF65-F5344CB8AC3E}">
        <p14:creationId xmlns:p14="http://schemas.microsoft.com/office/powerpoint/2010/main" val="2341760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blueberry f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377391" cy="470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99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bell pep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8077200" cy="47929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6000" dirty="0"/>
              <a:t>Bell Peppers</a:t>
            </a:r>
          </a:p>
        </p:txBody>
      </p:sp>
    </p:spTree>
    <p:extLst>
      <p:ext uri="{BB962C8B-B14F-4D97-AF65-F5344CB8AC3E}">
        <p14:creationId xmlns:p14="http://schemas.microsoft.com/office/powerpoint/2010/main" val="416297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omic Sans MS" pitchFamily="66" charset="0"/>
              </a:rPr>
              <a:t>Objectives</a:t>
            </a:r>
          </a:p>
        </p:txBody>
      </p:sp>
      <p:sp>
        <p:nvSpPr>
          <p:cNvPr id="3" name="Content Placeholder 2"/>
          <p:cNvSpPr>
            <a:spLocks noGrp="1"/>
          </p:cNvSpPr>
          <p:nvPr>
            <p:ph sz="quarter" idx="1"/>
          </p:nvPr>
        </p:nvSpPr>
        <p:spPr>
          <a:xfrm>
            <a:off x="304800" y="1828800"/>
            <a:ext cx="8229600" cy="4800600"/>
          </a:xfrm>
        </p:spPr>
        <p:txBody>
          <a:bodyPr>
            <a:normAutofit/>
          </a:bodyPr>
          <a:lstStyle/>
          <a:p>
            <a:pPr marL="741362" indent="-457200">
              <a:lnSpc>
                <a:spcPct val="150000"/>
              </a:lnSpc>
              <a:buFont typeface="+mj-lt"/>
              <a:buAutoNum type="arabicPeriod"/>
            </a:pPr>
            <a:r>
              <a:rPr lang="en-US" sz="2400" dirty="0">
                <a:latin typeface="Comic Sans MS" pitchFamily="66" charset="0"/>
              </a:rPr>
              <a:t>Where does our food come from?</a:t>
            </a:r>
          </a:p>
          <a:p>
            <a:pPr marL="741362" indent="-457200">
              <a:lnSpc>
                <a:spcPct val="150000"/>
              </a:lnSpc>
              <a:buFont typeface="+mj-lt"/>
              <a:buAutoNum type="arabicPeriod"/>
            </a:pPr>
            <a:r>
              <a:rPr lang="en-US" sz="2400" dirty="0">
                <a:latin typeface="Comic Sans MS" pitchFamily="66" charset="0"/>
              </a:rPr>
              <a:t>What role do fossil fuels play in your diet?</a:t>
            </a:r>
            <a:endParaRPr lang="en-US" dirty="0">
              <a:latin typeface="Comic Sans MS" pitchFamily="66" charset="0"/>
            </a:endParaRPr>
          </a:p>
          <a:p>
            <a:endParaRPr lang="en-US" dirty="0"/>
          </a:p>
          <a:p>
            <a:endParaRPr lang="en-US" dirty="0"/>
          </a:p>
          <a:p>
            <a:endParaRPr lang="en-US" dirty="0"/>
          </a:p>
        </p:txBody>
      </p:sp>
    </p:spTree>
    <p:extLst>
      <p:ext uri="{BB962C8B-B14F-4D97-AF65-F5344CB8AC3E}">
        <p14:creationId xmlns:p14="http://schemas.microsoft.com/office/powerpoint/2010/main" val="375607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123658"/>
          </a:xfrm>
          <a:prstGeom prst="rect">
            <a:avLst/>
          </a:prstGeom>
          <a:noFill/>
        </p:spPr>
        <p:txBody>
          <a:bodyPr wrap="square" rtlCol="0">
            <a:spAutoFit/>
          </a:bodyPr>
          <a:lstStyle/>
          <a:p>
            <a:pPr algn="ctr"/>
            <a:r>
              <a:rPr lang="en-US" sz="4400" b="1" dirty="0">
                <a:solidFill>
                  <a:srgbClr val="C00000"/>
                </a:solidFill>
              </a:rPr>
              <a:t>Where do bell peppers come from?</a:t>
            </a:r>
          </a:p>
        </p:txBody>
      </p:sp>
    </p:spTree>
    <p:extLst>
      <p:ext uri="{BB962C8B-B14F-4D97-AF65-F5344CB8AC3E}">
        <p14:creationId xmlns:p14="http://schemas.microsoft.com/office/powerpoint/2010/main" val="3121120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3477875"/>
          </a:xfrm>
          <a:prstGeom prst="rect">
            <a:avLst/>
          </a:prstGeom>
          <a:noFill/>
        </p:spPr>
        <p:txBody>
          <a:bodyPr wrap="square" rtlCol="0">
            <a:spAutoFit/>
          </a:bodyPr>
          <a:lstStyle/>
          <a:p>
            <a:pPr algn="ctr"/>
            <a:r>
              <a:rPr lang="en-US" sz="4400" b="1" dirty="0">
                <a:solidFill>
                  <a:srgbClr val="C00000"/>
                </a:solidFill>
              </a:rPr>
              <a:t>Where do bell peppers come from?</a:t>
            </a:r>
          </a:p>
          <a:p>
            <a:pPr algn="ctr"/>
            <a:r>
              <a:rPr lang="en-US" sz="4400" b="1" dirty="0">
                <a:solidFill>
                  <a:srgbClr val="C00000"/>
                </a:solidFill>
              </a:rPr>
              <a:t>Canada &amp; Mexico</a:t>
            </a:r>
          </a:p>
        </p:txBody>
      </p:sp>
      <p:sp>
        <p:nvSpPr>
          <p:cNvPr id="3" name="Oval 2"/>
          <p:cNvSpPr/>
          <p:nvPr/>
        </p:nvSpPr>
        <p:spPr>
          <a:xfrm>
            <a:off x="5029200" y="9906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724400" y="2590800"/>
            <a:ext cx="7239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endCxn id="4" idx="6"/>
          </p:cNvCxnSpPr>
          <p:nvPr/>
        </p:nvCxnSpPr>
        <p:spPr>
          <a:xfrm flipH="1">
            <a:off x="5448300" y="2321169"/>
            <a:ext cx="495300" cy="612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3" idx="5"/>
          </p:cNvCxnSpPr>
          <p:nvPr/>
        </p:nvCxnSpPr>
        <p:spPr>
          <a:xfrm flipH="1" flipV="1">
            <a:off x="5744648" y="1641008"/>
            <a:ext cx="198952" cy="5687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44943" y="1160307"/>
            <a:ext cx="1447800" cy="369332"/>
          </a:xfrm>
          <a:prstGeom prst="rect">
            <a:avLst/>
          </a:prstGeom>
          <a:solidFill>
            <a:schemeClr val="bg1"/>
          </a:solidFill>
        </p:spPr>
        <p:txBody>
          <a:bodyPr wrap="square" rtlCol="0">
            <a:spAutoFit/>
          </a:bodyPr>
          <a:lstStyle/>
          <a:p>
            <a:r>
              <a:rPr lang="en-US" b="1" dirty="0">
                <a:solidFill>
                  <a:srgbClr val="FF0000"/>
                </a:solidFill>
              </a:rPr>
              <a:t>1,620 miles</a:t>
            </a:r>
          </a:p>
        </p:txBody>
      </p:sp>
      <p:sp>
        <p:nvSpPr>
          <p:cNvPr id="17" name="TextBox 16"/>
          <p:cNvSpPr txBox="1"/>
          <p:nvPr/>
        </p:nvSpPr>
        <p:spPr>
          <a:xfrm>
            <a:off x="5609833" y="2875670"/>
            <a:ext cx="1418152" cy="381000"/>
          </a:xfrm>
          <a:prstGeom prst="rect">
            <a:avLst/>
          </a:prstGeom>
          <a:solidFill>
            <a:schemeClr val="bg1"/>
          </a:solidFill>
        </p:spPr>
        <p:txBody>
          <a:bodyPr wrap="square" rtlCol="0">
            <a:spAutoFit/>
          </a:bodyPr>
          <a:lstStyle/>
          <a:p>
            <a:r>
              <a:rPr lang="en-US" b="1" dirty="0">
                <a:solidFill>
                  <a:srgbClr val="FF0000"/>
                </a:solidFill>
              </a:rPr>
              <a:t>1,750 miles</a:t>
            </a:r>
          </a:p>
        </p:txBody>
      </p:sp>
    </p:spTree>
    <p:extLst>
      <p:ext uri="{BB962C8B-B14F-4D97-AF65-F5344CB8AC3E}">
        <p14:creationId xmlns:p14="http://schemas.microsoft.com/office/powerpoint/2010/main" val="2308418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bell pepper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256931" cy="452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85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Tomatoes</a:t>
            </a:r>
          </a:p>
        </p:txBody>
      </p:sp>
      <p:pic>
        <p:nvPicPr>
          <p:cNvPr id="14338" name="Picture 2" descr="Image result for tomat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386638" cy="494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958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123658"/>
          </a:xfrm>
          <a:prstGeom prst="rect">
            <a:avLst/>
          </a:prstGeom>
          <a:noFill/>
        </p:spPr>
        <p:txBody>
          <a:bodyPr wrap="square" rtlCol="0">
            <a:spAutoFit/>
          </a:bodyPr>
          <a:lstStyle/>
          <a:p>
            <a:pPr algn="ctr"/>
            <a:r>
              <a:rPr lang="en-US" sz="4400" b="1" dirty="0">
                <a:solidFill>
                  <a:srgbClr val="C00000"/>
                </a:solidFill>
              </a:rPr>
              <a:t>Where do tomatoes come from?</a:t>
            </a:r>
          </a:p>
        </p:txBody>
      </p:sp>
    </p:spTree>
    <p:extLst>
      <p:ext uri="{BB962C8B-B14F-4D97-AF65-F5344CB8AC3E}">
        <p14:creationId xmlns:p14="http://schemas.microsoft.com/office/powerpoint/2010/main" val="217484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800767"/>
          </a:xfrm>
          <a:prstGeom prst="rect">
            <a:avLst/>
          </a:prstGeom>
          <a:noFill/>
        </p:spPr>
        <p:txBody>
          <a:bodyPr wrap="square" rtlCol="0">
            <a:spAutoFit/>
          </a:bodyPr>
          <a:lstStyle/>
          <a:p>
            <a:pPr algn="ctr"/>
            <a:r>
              <a:rPr lang="en-US" sz="4400" b="1" dirty="0">
                <a:solidFill>
                  <a:srgbClr val="C00000"/>
                </a:solidFill>
              </a:rPr>
              <a:t>Where do tomatoes come from?</a:t>
            </a:r>
          </a:p>
          <a:p>
            <a:pPr algn="ctr"/>
            <a:r>
              <a:rPr lang="en-US" sz="4400" b="1" dirty="0">
                <a:solidFill>
                  <a:srgbClr val="C00000"/>
                </a:solidFill>
              </a:rPr>
              <a:t>Mexico</a:t>
            </a:r>
          </a:p>
        </p:txBody>
      </p:sp>
      <p:sp>
        <p:nvSpPr>
          <p:cNvPr id="4" name="Oval 3"/>
          <p:cNvSpPr/>
          <p:nvPr/>
        </p:nvSpPr>
        <p:spPr>
          <a:xfrm>
            <a:off x="4724400" y="2590800"/>
            <a:ext cx="7239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endCxn id="4" idx="6"/>
          </p:cNvCxnSpPr>
          <p:nvPr/>
        </p:nvCxnSpPr>
        <p:spPr>
          <a:xfrm flipH="1">
            <a:off x="5448300" y="2321169"/>
            <a:ext cx="495300" cy="612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09833" y="2875670"/>
            <a:ext cx="1418152" cy="381000"/>
          </a:xfrm>
          <a:prstGeom prst="rect">
            <a:avLst/>
          </a:prstGeom>
          <a:solidFill>
            <a:schemeClr val="bg1"/>
          </a:solidFill>
        </p:spPr>
        <p:txBody>
          <a:bodyPr wrap="square" rtlCol="0">
            <a:spAutoFit/>
          </a:bodyPr>
          <a:lstStyle/>
          <a:p>
            <a:r>
              <a:rPr lang="en-US" b="1" dirty="0">
                <a:solidFill>
                  <a:srgbClr val="FF0000"/>
                </a:solidFill>
              </a:rPr>
              <a:t>1,750 miles</a:t>
            </a:r>
          </a:p>
        </p:txBody>
      </p:sp>
    </p:spTree>
    <p:extLst>
      <p:ext uri="{BB962C8B-B14F-4D97-AF65-F5344CB8AC3E}">
        <p14:creationId xmlns:p14="http://schemas.microsoft.com/office/powerpoint/2010/main" val="140840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omato f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305800" cy="551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68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Cantaloupe</a:t>
            </a:r>
          </a:p>
        </p:txBody>
      </p:sp>
      <p:pic>
        <p:nvPicPr>
          <p:cNvPr id="19458" name="Picture 2" descr="Image result for cantalou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29105"/>
            <a:ext cx="6324600" cy="562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2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123658"/>
          </a:xfrm>
          <a:prstGeom prst="rect">
            <a:avLst/>
          </a:prstGeom>
          <a:noFill/>
        </p:spPr>
        <p:txBody>
          <a:bodyPr wrap="square" rtlCol="0">
            <a:spAutoFit/>
          </a:bodyPr>
          <a:lstStyle/>
          <a:p>
            <a:pPr algn="ctr"/>
            <a:r>
              <a:rPr lang="en-US" sz="4400" b="1" dirty="0">
                <a:solidFill>
                  <a:srgbClr val="C00000"/>
                </a:solidFill>
              </a:rPr>
              <a:t>Where do cantaloupes come from?</a:t>
            </a:r>
          </a:p>
        </p:txBody>
      </p:sp>
    </p:spTree>
    <p:extLst>
      <p:ext uri="{BB962C8B-B14F-4D97-AF65-F5344CB8AC3E}">
        <p14:creationId xmlns:p14="http://schemas.microsoft.com/office/powerpoint/2010/main" val="525448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800767"/>
          </a:xfrm>
          <a:prstGeom prst="rect">
            <a:avLst/>
          </a:prstGeom>
          <a:noFill/>
        </p:spPr>
        <p:txBody>
          <a:bodyPr wrap="square" rtlCol="0">
            <a:spAutoFit/>
          </a:bodyPr>
          <a:lstStyle/>
          <a:p>
            <a:pPr algn="ctr"/>
            <a:r>
              <a:rPr lang="en-US" sz="4400" b="1" dirty="0">
                <a:solidFill>
                  <a:srgbClr val="C00000"/>
                </a:solidFill>
              </a:rPr>
              <a:t>Where do cantaloupes come from?</a:t>
            </a:r>
          </a:p>
          <a:p>
            <a:pPr algn="ctr"/>
            <a:r>
              <a:rPr lang="en-US" sz="4400" b="1" dirty="0">
                <a:solidFill>
                  <a:srgbClr val="C00000"/>
                </a:solidFill>
              </a:rPr>
              <a:t>Arizona</a:t>
            </a:r>
          </a:p>
        </p:txBody>
      </p:sp>
      <p:sp>
        <p:nvSpPr>
          <p:cNvPr id="3" name="Oval 2"/>
          <p:cNvSpPr/>
          <p:nvPr/>
        </p:nvSpPr>
        <p:spPr>
          <a:xfrm>
            <a:off x="4581378" y="2130669"/>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3" idx="6"/>
          </p:cNvCxnSpPr>
          <p:nvPr/>
        </p:nvCxnSpPr>
        <p:spPr>
          <a:xfrm flipH="1">
            <a:off x="4962378" y="2265484"/>
            <a:ext cx="828822" cy="556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57578" y="1610669"/>
            <a:ext cx="1438422" cy="369332"/>
          </a:xfrm>
          <a:prstGeom prst="rect">
            <a:avLst/>
          </a:prstGeom>
          <a:solidFill>
            <a:schemeClr val="bg1"/>
          </a:solidFill>
        </p:spPr>
        <p:txBody>
          <a:bodyPr wrap="square" rtlCol="0">
            <a:spAutoFit/>
          </a:bodyPr>
          <a:lstStyle/>
          <a:p>
            <a:r>
              <a:rPr lang="en-US" b="1" dirty="0">
                <a:solidFill>
                  <a:srgbClr val="FF0000"/>
                </a:solidFill>
              </a:rPr>
              <a:t>1,740 miles</a:t>
            </a:r>
          </a:p>
        </p:txBody>
      </p:sp>
    </p:spTree>
    <p:extLst>
      <p:ext uri="{BB962C8B-B14F-4D97-AF65-F5344CB8AC3E}">
        <p14:creationId xmlns:p14="http://schemas.microsoft.com/office/powerpoint/2010/main" val="1319026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9063" y="1371600"/>
            <a:ext cx="675424" cy="609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4076700"/>
            <a:ext cx="661252"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799" y="4411937"/>
            <a:ext cx="914399" cy="429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3851" y="4089592"/>
            <a:ext cx="727539" cy="5449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1930826" y="2743200"/>
            <a:ext cx="330626" cy="1333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H="1" flipV="1">
            <a:off x="2261452" y="2743200"/>
            <a:ext cx="1548548" cy="1333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flipV="1">
            <a:off x="2362200" y="2667000"/>
            <a:ext cx="3886200" cy="1695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2261452" y="1524000"/>
            <a:ext cx="5997612"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85888" y="5608879"/>
            <a:ext cx="9207074" cy="461665"/>
          </a:xfrm>
          <a:prstGeom prst="rect">
            <a:avLst/>
          </a:prstGeom>
          <a:noFill/>
          <a:ln>
            <a:solidFill>
              <a:schemeClr val="bg1"/>
            </a:solidFill>
          </a:ln>
        </p:spPr>
        <p:txBody>
          <a:bodyPr wrap="square" rtlCol="0">
            <a:spAutoFit/>
          </a:bodyPr>
          <a:lstStyle/>
          <a:p>
            <a:pPr algn="ctr"/>
            <a:r>
              <a:rPr lang="en-US" sz="2400" b="1" dirty="0">
                <a:solidFill>
                  <a:schemeClr val="bg1"/>
                </a:solidFill>
                <a:latin typeface="Comic Sans MS" pitchFamily="66" charset="0"/>
              </a:rPr>
              <a:t>Where in the world does grocery store food come from?</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00" y="2563358"/>
            <a:ext cx="505640" cy="76200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6093" y="2041895"/>
            <a:ext cx="904282" cy="544447"/>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1534" y="2568632"/>
            <a:ext cx="535782" cy="535782"/>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685" y="1698010"/>
            <a:ext cx="886999" cy="676466"/>
          </a:xfrm>
          <a:prstGeom prst="rect">
            <a:avLst/>
          </a:prstGeom>
        </p:spPr>
      </p:pic>
      <p:cxnSp>
        <p:nvCxnSpPr>
          <p:cNvPr id="16" name="Straight Arrow Connector 15"/>
          <p:cNvCxnSpPr/>
          <p:nvPr/>
        </p:nvCxnSpPr>
        <p:spPr>
          <a:xfrm flipH="1" flipV="1">
            <a:off x="2438400" y="2733484"/>
            <a:ext cx="1752600" cy="97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a:off x="1600200" y="2374476"/>
            <a:ext cx="641695" cy="3590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5-Point Star 23"/>
          <p:cNvSpPr/>
          <p:nvPr/>
        </p:nvSpPr>
        <p:spPr>
          <a:xfrm>
            <a:off x="2032852" y="2503694"/>
            <a:ext cx="457200" cy="3266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flipV="1">
            <a:off x="2362200" y="2733484"/>
            <a:ext cx="2645238" cy="4345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flipH="1">
            <a:off x="2490052" y="2286000"/>
            <a:ext cx="4596548" cy="41746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9755534" y="2967054"/>
            <a:ext cx="3122266" cy="369332"/>
          </a:xfrm>
          <a:prstGeom prst="rect">
            <a:avLst/>
          </a:prstGeom>
        </p:spPr>
        <p:txBody>
          <a:bodyPr wrap="square">
            <a:spAutoFit/>
          </a:bodyPr>
          <a:lstStyle/>
          <a:p>
            <a:pPr>
              <a:defRPr/>
            </a:pPr>
            <a:endParaRPr lang="en-US" dirty="0"/>
          </a:p>
        </p:txBody>
      </p:sp>
      <p:sp>
        <p:nvSpPr>
          <p:cNvPr id="9" name="TextBox 8"/>
          <p:cNvSpPr txBox="1"/>
          <p:nvPr/>
        </p:nvSpPr>
        <p:spPr>
          <a:xfrm>
            <a:off x="8177675" y="960746"/>
            <a:ext cx="838200" cy="461665"/>
          </a:xfrm>
          <a:prstGeom prst="rect">
            <a:avLst/>
          </a:prstGeom>
          <a:noFill/>
        </p:spPr>
        <p:txBody>
          <a:bodyPr wrap="square" rtlCol="0">
            <a:spAutoFit/>
          </a:bodyPr>
          <a:lstStyle/>
          <a:p>
            <a:pPr algn="ctr"/>
            <a:r>
              <a:rPr lang="en-US" sz="1200" dirty="0"/>
              <a:t>Central Asia</a:t>
            </a:r>
          </a:p>
        </p:txBody>
      </p:sp>
      <p:sp>
        <p:nvSpPr>
          <p:cNvPr id="10" name="Rectangle 9"/>
          <p:cNvSpPr/>
          <p:nvPr/>
        </p:nvSpPr>
        <p:spPr>
          <a:xfrm>
            <a:off x="689953" y="3990784"/>
            <a:ext cx="1258678" cy="276999"/>
          </a:xfrm>
          <a:prstGeom prst="rect">
            <a:avLst/>
          </a:prstGeom>
        </p:spPr>
        <p:txBody>
          <a:bodyPr wrap="none">
            <a:spAutoFit/>
          </a:bodyPr>
          <a:lstStyle/>
          <a:p>
            <a:r>
              <a:rPr lang="en-US" sz="1200" dirty="0"/>
              <a:t>Central America </a:t>
            </a:r>
          </a:p>
        </p:txBody>
      </p:sp>
      <p:sp>
        <p:nvSpPr>
          <p:cNvPr id="12" name="Rectangle 11"/>
          <p:cNvSpPr/>
          <p:nvPr/>
        </p:nvSpPr>
        <p:spPr>
          <a:xfrm>
            <a:off x="5772670" y="4841579"/>
            <a:ext cx="1408655" cy="461665"/>
          </a:xfrm>
          <a:prstGeom prst="rect">
            <a:avLst/>
          </a:prstGeom>
        </p:spPr>
        <p:txBody>
          <a:bodyPr wrap="none">
            <a:spAutoFit/>
          </a:bodyPr>
          <a:lstStyle/>
          <a:p>
            <a:pPr algn="ctr"/>
            <a:r>
              <a:rPr lang="en-US" sz="1200" dirty="0"/>
              <a:t>Southern China</a:t>
            </a:r>
          </a:p>
          <a:p>
            <a:pPr algn="ctr"/>
            <a:r>
              <a:rPr lang="en-US" sz="1200" dirty="0"/>
              <a:t>Northeastern India</a:t>
            </a:r>
          </a:p>
        </p:txBody>
      </p:sp>
      <p:sp>
        <p:nvSpPr>
          <p:cNvPr id="14" name="Rectangle 13"/>
          <p:cNvSpPr/>
          <p:nvPr/>
        </p:nvSpPr>
        <p:spPr>
          <a:xfrm>
            <a:off x="7128217" y="2539906"/>
            <a:ext cx="1048877" cy="461665"/>
          </a:xfrm>
          <a:prstGeom prst="rect">
            <a:avLst/>
          </a:prstGeom>
        </p:spPr>
        <p:txBody>
          <a:bodyPr wrap="none">
            <a:spAutoFit/>
          </a:bodyPr>
          <a:lstStyle/>
          <a:p>
            <a:pPr algn="ctr"/>
            <a:r>
              <a:rPr lang="en-US" sz="1200" dirty="0"/>
              <a:t>China, Turkey</a:t>
            </a:r>
          </a:p>
          <a:p>
            <a:pPr algn="ctr"/>
            <a:r>
              <a:rPr lang="en-US" sz="1200" dirty="0"/>
              <a:t>Indonesia </a:t>
            </a:r>
          </a:p>
        </p:txBody>
      </p:sp>
      <p:sp>
        <p:nvSpPr>
          <p:cNvPr id="15" name="Rectangle 14"/>
          <p:cNvSpPr/>
          <p:nvPr/>
        </p:nvSpPr>
        <p:spPr>
          <a:xfrm>
            <a:off x="4518273" y="3254581"/>
            <a:ext cx="2059475" cy="461665"/>
          </a:xfrm>
          <a:prstGeom prst="rect">
            <a:avLst/>
          </a:prstGeom>
        </p:spPr>
        <p:txBody>
          <a:bodyPr wrap="none">
            <a:spAutoFit/>
          </a:bodyPr>
          <a:lstStyle/>
          <a:p>
            <a:pPr algn="ctr"/>
            <a:r>
              <a:rPr lang="en-US" sz="1200" dirty="0"/>
              <a:t>Mexico, Korea, Taiwan, Egypt</a:t>
            </a:r>
          </a:p>
          <a:p>
            <a:pPr algn="ctr"/>
            <a:r>
              <a:rPr lang="en-US" sz="1200" dirty="0"/>
              <a:t>Columbia, China</a:t>
            </a:r>
          </a:p>
        </p:txBody>
      </p:sp>
      <p:sp>
        <p:nvSpPr>
          <p:cNvPr id="18" name="Rectangle 17"/>
          <p:cNvSpPr/>
          <p:nvPr/>
        </p:nvSpPr>
        <p:spPr>
          <a:xfrm>
            <a:off x="3840621" y="2914003"/>
            <a:ext cx="1229824" cy="276999"/>
          </a:xfrm>
          <a:prstGeom prst="rect">
            <a:avLst/>
          </a:prstGeom>
        </p:spPr>
        <p:txBody>
          <a:bodyPr wrap="none">
            <a:spAutoFit/>
          </a:bodyPr>
          <a:lstStyle/>
          <a:p>
            <a:pPr algn="ctr"/>
            <a:r>
              <a:rPr lang="en-US" sz="1200" dirty="0"/>
              <a:t>Southern Spain </a:t>
            </a:r>
          </a:p>
        </p:txBody>
      </p:sp>
    </p:spTree>
    <p:extLst>
      <p:ext uri="{BB962C8B-B14F-4D97-AF65-F5344CB8AC3E}">
        <p14:creationId xmlns:p14="http://schemas.microsoft.com/office/powerpoint/2010/main" val="3740340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Apples</a:t>
            </a:r>
          </a:p>
        </p:txBody>
      </p:sp>
      <p:pic>
        <p:nvPicPr>
          <p:cNvPr id="20482" name="Picture 2" descr="Image result for ap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324600" cy="488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151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2123658"/>
          </a:xfrm>
          <a:prstGeom prst="rect">
            <a:avLst/>
          </a:prstGeom>
          <a:noFill/>
        </p:spPr>
        <p:txBody>
          <a:bodyPr wrap="square" rtlCol="0">
            <a:spAutoFit/>
          </a:bodyPr>
          <a:lstStyle/>
          <a:p>
            <a:pPr algn="ctr"/>
            <a:r>
              <a:rPr lang="en-US" sz="4400" b="1" dirty="0">
                <a:solidFill>
                  <a:srgbClr val="C00000"/>
                </a:solidFill>
              </a:rPr>
              <a:t>Where do apples come from?</a:t>
            </a:r>
          </a:p>
        </p:txBody>
      </p:sp>
    </p:spTree>
    <p:extLst>
      <p:ext uri="{BB962C8B-B14F-4D97-AF65-F5344CB8AC3E}">
        <p14:creationId xmlns:p14="http://schemas.microsoft.com/office/powerpoint/2010/main" val="3063216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p western hemi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1000"/>
            <a:ext cx="5181600" cy="7815822"/>
          </a:xfrm>
          <a:prstGeom prst="rect">
            <a:avLst/>
          </a:prstGeom>
          <a:noFill/>
          <a:extLst>
            <a:ext uri="{909E8E84-426E-40DD-AFC4-6F175D3DCCD1}">
              <a14:hiddenFill xmlns:a14="http://schemas.microsoft.com/office/drawing/2010/main">
                <a:solidFill>
                  <a:srgbClr val="FFFFFF"/>
                </a:solidFill>
              </a14:hiddenFill>
            </a:ext>
          </a:extLst>
        </p:spPr>
      </p:pic>
      <p:sp>
        <p:nvSpPr>
          <p:cNvPr id="5" name="Star: 4 Points 4"/>
          <p:cNvSpPr/>
          <p:nvPr/>
        </p:nvSpPr>
        <p:spPr>
          <a:xfrm>
            <a:off x="5943600" y="2209800"/>
            <a:ext cx="97302" cy="111369"/>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1298" y="2057400"/>
            <a:ext cx="3450102" cy="3477875"/>
          </a:xfrm>
          <a:prstGeom prst="rect">
            <a:avLst/>
          </a:prstGeom>
          <a:noFill/>
        </p:spPr>
        <p:txBody>
          <a:bodyPr wrap="square" rtlCol="0">
            <a:spAutoFit/>
          </a:bodyPr>
          <a:lstStyle/>
          <a:p>
            <a:pPr algn="ctr"/>
            <a:r>
              <a:rPr lang="en-US" sz="4400" b="1" dirty="0">
                <a:solidFill>
                  <a:srgbClr val="C00000"/>
                </a:solidFill>
              </a:rPr>
              <a:t>Where do apples come from?</a:t>
            </a:r>
          </a:p>
          <a:p>
            <a:pPr algn="ctr"/>
            <a:r>
              <a:rPr lang="en-US" sz="4400" b="1" dirty="0">
                <a:solidFill>
                  <a:srgbClr val="C00000"/>
                </a:solidFill>
              </a:rPr>
              <a:t>Washington</a:t>
            </a:r>
          </a:p>
          <a:p>
            <a:pPr algn="ctr"/>
            <a:r>
              <a:rPr lang="en-US" sz="4400" b="1" dirty="0">
                <a:solidFill>
                  <a:srgbClr val="C00000"/>
                </a:solidFill>
              </a:rPr>
              <a:t>State</a:t>
            </a:r>
          </a:p>
        </p:txBody>
      </p:sp>
      <p:sp>
        <p:nvSpPr>
          <p:cNvPr id="3" name="Oval 2"/>
          <p:cNvSpPr/>
          <p:nvPr/>
        </p:nvSpPr>
        <p:spPr>
          <a:xfrm>
            <a:off x="4572000" y="13716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3" idx="5"/>
          </p:cNvCxnSpPr>
          <p:nvPr/>
        </p:nvCxnSpPr>
        <p:spPr>
          <a:xfrm flipH="1" flipV="1">
            <a:off x="4897204" y="1696804"/>
            <a:ext cx="1046396" cy="5129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05400" y="1204435"/>
            <a:ext cx="1371600" cy="381000"/>
          </a:xfrm>
          <a:prstGeom prst="rect">
            <a:avLst/>
          </a:prstGeom>
          <a:solidFill>
            <a:schemeClr val="bg1"/>
          </a:solidFill>
          <a:ln>
            <a:solidFill>
              <a:schemeClr val="bg1"/>
            </a:solidFill>
          </a:ln>
        </p:spPr>
        <p:txBody>
          <a:bodyPr wrap="square" rtlCol="0">
            <a:spAutoFit/>
          </a:bodyPr>
          <a:lstStyle/>
          <a:p>
            <a:r>
              <a:rPr lang="en-US" b="1" dirty="0">
                <a:solidFill>
                  <a:srgbClr val="FF0000"/>
                </a:solidFill>
              </a:rPr>
              <a:t>2,360 miles</a:t>
            </a:r>
          </a:p>
        </p:txBody>
      </p:sp>
    </p:spTree>
    <p:extLst>
      <p:ext uri="{BB962C8B-B14F-4D97-AF65-F5344CB8AC3E}">
        <p14:creationId xmlns:p14="http://schemas.microsoft.com/office/powerpoint/2010/main" val="1305013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apple orch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382000" cy="559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501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Human Nutrition Benefits</a:t>
            </a:r>
          </a:p>
        </p:txBody>
      </p:sp>
      <p:sp>
        <p:nvSpPr>
          <p:cNvPr id="3" name="Content Placeholder 2"/>
          <p:cNvSpPr>
            <a:spLocks noGrp="1"/>
          </p:cNvSpPr>
          <p:nvPr>
            <p:ph sz="quarter" idx="1"/>
          </p:nvPr>
        </p:nvSpPr>
        <p:spPr>
          <a:xfrm>
            <a:off x="228600" y="1600200"/>
            <a:ext cx="8403895" cy="4572000"/>
          </a:xfrm>
        </p:spPr>
        <p:txBody>
          <a:bodyPr>
            <a:normAutofit lnSpcReduction="10000"/>
          </a:bodyPr>
          <a:lstStyle/>
          <a:p>
            <a:r>
              <a:rPr lang="en-US" dirty="0"/>
              <a:t>Eating local produce helps you to eat all of the </a:t>
            </a:r>
            <a:r>
              <a:rPr lang="en-US" b="1" i="1" dirty="0">
                <a:solidFill>
                  <a:srgbClr val="FA3A06"/>
                </a:solidFill>
              </a:rPr>
              <a:t>Nutrients</a:t>
            </a:r>
            <a:r>
              <a:rPr lang="en-US" dirty="0">
                <a:solidFill>
                  <a:srgbClr val="FA3A06"/>
                </a:solidFill>
              </a:rPr>
              <a:t> </a:t>
            </a:r>
            <a:r>
              <a:rPr lang="en-US" dirty="0"/>
              <a:t>your body needs</a:t>
            </a:r>
          </a:p>
          <a:p>
            <a:pPr marL="0" indent="0">
              <a:buNone/>
            </a:pPr>
            <a:endParaRPr lang="en-US" dirty="0"/>
          </a:p>
          <a:p>
            <a:r>
              <a:rPr lang="en-US" dirty="0"/>
              <a:t>Eating local foods helps minimize </a:t>
            </a:r>
            <a:r>
              <a:rPr lang="en-US" b="1" i="1" dirty="0">
                <a:solidFill>
                  <a:srgbClr val="FA3A06"/>
                </a:solidFill>
              </a:rPr>
              <a:t>Nutrient Degradation </a:t>
            </a:r>
          </a:p>
          <a:p>
            <a:pPr lvl="1"/>
            <a:r>
              <a:rPr lang="en-US" dirty="0"/>
              <a:t>Is an apple from Washington or Kentucky Healthier?</a:t>
            </a:r>
            <a:endParaRPr lang="en-US" b="1" i="1" dirty="0">
              <a:solidFill>
                <a:srgbClr val="FA3A06"/>
              </a:solidFill>
            </a:endParaRPr>
          </a:p>
          <a:p>
            <a:pPr marL="365760" lvl="1" indent="0">
              <a:buNone/>
            </a:pPr>
            <a:endParaRPr lang="en-US" dirty="0"/>
          </a:p>
          <a:p>
            <a:r>
              <a:rPr lang="en-US" dirty="0"/>
              <a:t>The longer food travels from farm </a:t>
            </a:r>
          </a:p>
          <a:p>
            <a:pPr marL="0" indent="0">
              <a:buNone/>
            </a:pPr>
            <a:r>
              <a:rPr lang="en-US" dirty="0"/>
              <a:t>   to consumer, the more nutrients </a:t>
            </a:r>
          </a:p>
          <a:p>
            <a:pPr marL="0" indent="0">
              <a:buNone/>
            </a:pPr>
            <a:r>
              <a:rPr lang="en-US" dirty="0"/>
              <a:t>   it loses. </a:t>
            </a:r>
          </a:p>
          <a:p>
            <a:pPr marL="0" indent="0">
              <a:buNone/>
            </a:pPr>
            <a:endParaRPr lang="en-US" dirty="0"/>
          </a:p>
        </p:txBody>
      </p:sp>
      <p:pic>
        <p:nvPicPr>
          <p:cNvPr id="5" name="Picture 4"/>
          <p:cNvPicPr>
            <a:picLocks noChangeAspect="1"/>
          </p:cNvPicPr>
          <p:nvPr/>
        </p:nvPicPr>
        <p:blipFill>
          <a:blip r:embed="rId3"/>
          <a:stretch>
            <a:fillRect/>
          </a:stretch>
        </p:blipFill>
        <p:spPr>
          <a:xfrm>
            <a:off x="5801786" y="4419600"/>
            <a:ext cx="2830709" cy="2438400"/>
          </a:xfrm>
          <a:prstGeom prst="rect">
            <a:avLst/>
          </a:prstGeom>
        </p:spPr>
      </p:pic>
    </p:spTree>
    <p:extLst>
      <p:ext uri="{BB962C8B-B14F-4D97-AF65-F5344CB8AC3E}">
        <p14:creationId xmlns:p14="http://schemas.microsoft.com/office/powerpoint/2010/main" val="3236333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38839" y="3575750"/>
            <a:ext cx="3575621" cy="3259246"/>
          </a:xfrm>
          <a:prstGeom prst="rect">
            <a:avLst/>
          </a:prstGeom>
        </p:spPr>
      </p:pic>
      <p:sp>
        <p:nvSpPr>
          <p:cNvPr id="2" name="Title 1"/>
          <p:cNvSpPr>
            <a:spLocks noGrp="1"/>
          </p:cNvSpPr>
          <p:nvPr>
            <p:ph type="title"/>
          </p:nvPr>
        </p:nvSpPr>
        <p:spPr/>
        <p:txBody>
          <a:bodyPr/>
          <a:lstStyle/>
          <a:p>
            <a:pPr algn="ctr"/>
            <a:r>
              <a:rPr lang="en-US" dirty="0"/>
              <a:t>Economic Benefits</a:t>
            </a:r>
          </a:p>
        </p:txBody>
      </p:sp>
      <p:sp>
        <p:nvSpPr>
          <p:cNvPr id="5" name="Content Placeholder 4"/>
          <p:cNvSpPr>
            <a:spLocks noGrp="1"/>
          </p:cNvSpPr>
          <p:nvPr>
            <p:ph idx="1"/>
          </p:nvPr>
        </p:nvSpPr>
        <p:spPr>
          <a:xfrm>
            <a:off x="280060" y="1676400"/>
            <a:ext cx="8534400" cy="4572000"/>
          </a:xfrm>
        </p:spPr>
        <p:txBody>
          <a:bodyPr>
            <a:normAutofit/>
          </a:bodyPr>
          <a:lstStyle/>
          <a:p>
            <a:r>
              <a:rPr lang="en-US" sz="3200" dirty="0"/>
              <a:t>Farmers have a new place to sell their local food!</a:t>
            </a:r>
          </a:p>
          <a:p>
            <a:endParaRPr lang="en-US" sz="3200" dirty="0"/>
          </a:p>
          <a:p>
            <a:r>
              <a:rPr lang="en-US" sz="3200" dirty="0"/>
              <a:t>Local farmers get to keep more </a:t>
            </a:r>
            <a:r>
              <a:rPr lang="en-US" sz="3200" dirty="0">
                <a:solidFill>
                  <a:srgbClr val="00B050"/>
                </a:solidFill>
              </a:rPr>
              <a:t>$MONEY$</a:t>
            </a:r>
          </a:p>
          <a:p>
            <a:pPr marL="0" indent="0">
              <a:buNone/>
            </a:pPr>
            <a:endParaRPr lang="en-US" sz="3200" dirty="0"/>
          </a:p>
          <a:p>
            <a:r>
              <a:rPr lang="en-US" sz="3200" dirty="0"/>
              <a:t>That </a:t>
            </a:r>
            <a:r>
              <a:rPr lang="en-US" sz="3200" dirty="0">
                <a:solidFill>
                  <a:srgbClr val="00B050"/>
                </a:solidFill>
              </a:rPr>
              <a:t>$MONEY$</a:t>
            </a:r>
            <a:r>
              <a:rPr lang="en-US" sz="3200" dirty="0"/>
              <a:t> stays </a:t>
            </a:r>
          </a:p>
          <a:p>
            <a:pPr marL="0" indent="0">
              <a:buNone/>
            </a:pPr>
            <a:r>
              <a:rPr lang="en-US" sz="3200" dirty="0"/>
              <a:t> INSIDE the community!</a:t>
            </a:r>
          </a:p>
          <a:p>
            <a:endParaRPr lang="en-US" sz="3000" dirty="0">
              <a:latin typeface="+mj-lt"/>
            </a:endParaRPr>
          </a:p>
          <a:p>
            <a:endParaRPr lang="en-US" dirty="0">
              <a:latin typeface="+mj-lt"/>
            </a:endParaRPr>
          </a:p>
          <a:p>
            <a:endParaRPr lang="en-US" dirty="0">
              <a:latin typeface="+mj-lt"/>
            </a:endParaRPr>
          </a:p>
        </p:txBody>
      </p:sp>
      <p:pic>
        <p:nvPicPr>
          <p:cNvPr id="6" name="Picture 5"/>
          <p:cNvPicPr>
            <a:picLocks noChangeAspect="1"/>
          </p:cNvPicPr>
          <p:nvPr/>
        </p:nvPicPr>
        <p:blipFill>
          <a:blip r:embed="rId4"/>
          <a:stretch>
            <a:fillRect/>
          </a:stretch>
        </p:blipFill>
        <p:spPr>
          <a:xfrm rot="21352462">
            <a:off x="6561435" y="4964478"/>
            <a:ext cx="2511664" cy="2061460"/>
          </a:xfrm>
          <a:prstGeom prst="rect">
            <a:avLst/>
          </a:prstGeom>
        </p:spPr>
      </p:pic>
    </p:spTree>
    <p:extLst>
      <p:ext uri="{BB962C8B-B14F-4D97-AF65-F5344CB8AC3E}">
        <p14:creationId xmlns:p14="http://schemas.microsoft.com/office/powerpoint/2010/main" val="3258972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itchFamily="66" charset="0"/>
              </a:rPr>
              <a:t>Resources </a:t>
            </a:r>
          </a:p>
        </p:txBody>
      </p:sp>
      <p:sp>
        <p:nvSpPr>
          <p:cNvPr id="3" name="Content Placeholder 2"/>
          <p:cNvSpPr>
            <a:spLocks noGrp="1"/>
          </p:cNvSpPr>
          <p:nvPr>
            <p:ph sz="quarter" idx="1"/>
          </p:nvPr>
        </p:nvSpPr>
        <p:spPr/>
        <p:txBody>
          <a:bodyPr/>
          <a:lstStyle/>
          <a:p>
            <a:r>
              <a:rPr lang="en-US" dirty="0">
                <a:hlinkClick r:id="rId3"/>
              </a:rPr>
              <a:t>http://www.environmentforbeginners.com/content/view/106/1/</a:t>
            </a:r>
            <a:endParaRPr lang="en-US" dirty="0"/>
          </a:p>
          <a:p>
            <a:r>
              <a:rPr lang="en-US" dirty="0">
                <a:hlinkClick r:id="rId4"/>
              </a:rPr>
              <a:t>http://www.uvm.edu/vtvegandberry/factsheets/buylocal.html</a:t>
            </a:r>
            <a:endParaRPr lang="en-US" dirty="0"/>
          </a:p>
          <a:p>
            <a:endParaRPr lang="en-US" dirty="0"/>
          </a:p>
        </p:txBody>
      </p:sp>
    </p:spTree>
    <p:extLst>
      <p:ext uri="{BB962C8B-B14F-4D97-AF65-F5344CB8AC3E}">
        <p14:creationId xmlns:p14="http://schemas.microsoft.com/office/powerpoint/2010/main" val="115839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Where does your School Cafeteria Food come from?</a:t>
            </a:r>
          </a:p>
        </p:txBody>
      </p:sp>
      <p:pic>
        <p:nvPicPr>
          <p:cNvPr id="1026" name="Picture 2"/>
          <p:cNvPicPr>
            <a:picLocks noChangeAspect="1" noChangeArrowheads="1"/>
          </p:cNvPicPr>
          <p:nvPr/>
        </p:nvPicPr>
        <p:blipFill>
          <a:blip r:embed="rId3" cstate="print"/>
          <a:srcRect/>
          <a:stretch>
            <a:fillRect/>
          </a:stretch>
        </p:blipFill>
        <p:spPr bwMode="auto">
          <a:xfrm>
            <a:off x="381000" y="1600200"/>
            <a:ext cx="7724775" cy="46672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Where does food come from in KENTUCKY?</a:t>
            </a:r>
          </a:p>
        </p:txBody>
      </p:sp>
      <p:pic>
        <p:nvPicPr>
          <p:cNvPr id="20484" name="Picture 4" descr="https://cedikentucky.files.wordpress.com/2015/02/picture3.png"/>
          <p:cNvPicPr>
            <a:picLocks noChangeAspect="1" noChangeArrowheads="1"/>
          </p:cNvPicPr>
          <p:nvPr/>
        </p:nvPicPr>
        <p:blipFill>
          <a:blip r:embed="rId3" cstate="print"/>
          <a:srcRect/>
          <a:stretch>
            <a:fillRect/>
          </a:stretch>
        </p:blipFill>
        <p:spPr bwMode="auto">
          <a:xfrm>
            <a:off x="152400" y="1600200"/>
            <a:ext cx="8571878" cy="4876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Where do we get Local Food in LEXINGTON?</a:t>
            </a:r>
          </a:p>
        </p:txBody>
      </p:sp>
      <p:sp>
        <p:nvSpPr>
          <p:cNvPr id="3" name="Content Placeholder 2"/>
          <p:cNvSpPr>
            <a:spLocks noGrp="1"/>
          </p:cNvSpPr>
          <p:nvPr>
            <p:ph sz="quarter" idx="1"/>
          </p:nvPr>
        </p:nvSpPr>
        <p:spPr>
          <a:xfrm>
            <a:off x="5410200" y="1600200"/>
            <a:ext cx="2514600" cy="4873752"/>
          </a:xfrm>
        </p:spPr>
        <p:txBody>
          <a:bodyPr>
            <a:normAutofit/>
          </a:bodyPr>
          <a:lstStyle/>
          <a:p>
            <a:r>
              <a:rPr lang="en-US" sz="2400" dirty="0"/>
              <a:t>Lexington Farmers Market</a:t>
            </a:r>
          </a:p>
          <a:p>
            <a:r>
              <a:rPr lang="en-US" sz="2400" dirty="0"/>
              <a:t>Bluegrass Farmers Market</a:t>
            </a:r>
          </a:p>
          <a:p>
            <a:r>
              <a:rPr lang="en-US" sz="2400" dirty="0"/>
              <a:t>KY Proud restaurants</a:t>
            </a:r>
          </a:p>
          <a:p>
            <a:r>
              <a:rPr lang="en-US" sz="2400" dirty="0"/>
              <a:t>School/</a:t>
            </a:r>
            <a:r>
              <a:rPr lang="en-US" sz="2400" dirty="0" err="1"/>
              <a:t>Commu-nity</a:t>
            </a:r>
            <a:r>
              <a:rPr lang="en-US" sz="2400" dirty="0"/>
              <a:t>/Back-yard Gardens</a:t>
            </a:r>
          </a:p>
          <a:p>
            <a:r>
              <a:rPr lang="en-US" sz="2400" dirty="0"/>
              <a:t>Some at local grocery stores</a:t>
            </a:r>
          </a:p>
        </p:txBody>
      </p:sp>
      <p:pic>
        <p:nvPicPr>
          <p:cNvPr id="2050" name="Picture 2" descr="satpav"/>
          <p:cNvPicPr>
            <a:picLocks noChangeAspect="1" noChangeArrowheads="1"/>
          </p:cNvPicPr>
          <p:nvPr/>
        </p:nvPicPr>
        <p:blipFill>
          <a:blip r:embed="rId3" cstate="print"/>
          <a:srcRect/>
          <a:stretch>
            <a:fillRect/>
          </a:stretch>
        </p:blipFill>
        <p:spPr bwMode="auto">
          <a:xfrm>
            <a:off x="457200" y="1524000"/>
            <a:ext cx="4953000" cy="495300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9063" y="1371600"/>
            <a:ext cx="675424" cy="609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4076700"/>
            <a:ext cx="661252"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799" y="4411937"/>
            <a:ext cx="914399" cy="429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3851" y="4089592"/>
            <a:ext cx="727539" cy="5449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1930826" y="2743200"/>
            <a:ext cx="330626" cy="1333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flipV="1">
            <a:off x="2261452" y="2743200"/>
            <a:ext cx="1548548" cy="1333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flipV="1">
            <a:off x="2362200" y="2667000"/>
            <a:ext cx="3886200" cy="1695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a:off x="2261452" y="1524000"/>
            <a:ext cx="5997612"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00" y="2563358"/>
            <a:ext cx="505640" cy="7620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6093" y="2041895"/>
            <a:ext cx="904282" cy="544447"/>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1534" y="2568632"/>
            <a:ext cx="535782" cy="535782"/>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685" y="1698010"/>
            <a:ext cx="886999" cy="676466"/>
          </a:xfrm>
          <a:prstGeom prst="rect">
            <a:avLst/>
          </a:prstGeom>
        </p:spPr>
      </p:pic>
      <p:cxnSp>
        <p:nvCxnSpPr>
          <p:cNvPr id="17" name="Straight Arrow Connector 16"/>
          <p:cNvCxnSpPr/>
          <p:nvPr/>
        </p:nvCxnSpPr>
        <p:spPr>
          <a:xfrm>
            <a:off x="1600200" y="2374476"/>
            <a:ext cx="641695" cy="3590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5-Point Star 17"/>
          <p:cNvSpPr/>
          <p:nvPr/>
        </p:nvSpPr>
        <p:spPr>
          <a:xfrm>
            <a:off x="2032852" y="2503694"/>
            <a:ext cx="457200" cy="3266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2362200" y="2733484"/>
            <a:ext cx="2645238" cy="4345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a:off x="2490052" y="2286000"/>
            <a:ext cx="4596548" cy="41746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304800" y="5694402"/>
            <a:ext cx="8629687" cy="523220"/>
          </a:xfrm>
          <a:prstGeom prst="rect">
            <a:avLst/>
          </a:prstGeom>
          <a:noFill/>
          <a:ln>
            <a:solidFill>
              <a:schemeClr val="bg1"/>
            </a:solidFill>
          </a:ln>
        </p:spPr>
        <p:txBody>
          <a:bodyPr wrap="square" rtlCol="0">
            <a:spAutoFit/>
          </a:bodyPr>
          <a:lstStyle/>
          <a:p>
            <a:pPr algn="ctr"/>
            <a:r>
              <a:rPr lang="en-US" sz="2800" b="1" dirty="0">
                <a:solidFill>
                  <a:schemeClr val="bg1"/>
                </a:solidFill>
                <a:latin typeface="Comic Sans MS" pitchFamily="66" charset="0"/>
              </a:rPr>
              <a:t>What do FOSSIL FUES have to do with this?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a:spLocks noGrp="1"/>
          </p:cNvSpPr>
          <p:nvPr>
            <p:ph type="title"/>
          </p:nvPr>
        </p:nvSpPr>
        <p:spPr>
          <a:xfrm>
            <a:off x="457200" y="274638"/>
            <a:ext cx="7467600" cy="1143000"/>
          </a:xfrm>
        </p:spPr>
        <p:txBody>
          <a:bodyPr/>
          <a:lstStyle/>
          <a:p>
            <a:r>
              <a:rPr lang="en-US" b="1" dirty="0">
                <a:latin typeface="Comic Sans MS" pitchFamily="66" charset="0"/>
              </a:rPr>
              <a:t>What are Fossil Fuels?</a:t>
            </a:r>
          </a:p>
        </p:txBody>
      </p:sp>
      <p:grpSp>
        <p:nvGrpSpPr>
          <p:cNvPr id="15" name="Group 14"/>
          <p:cNvGrpSpPr/>
          <p:nvPr/>
        </p:nvGrpSpPr>
        <p:grpSpPr>
          <a:xfrm>
            <a:off x="533400" y="1676400"/>
            <a:ext cx="3429000" cy="2438400"/>
            <a:chOff x="533400" y="1676400"/>
            <a:chExt cx="3429000" cy="2438400"/>
          </a:xfrm>
        </p:grpSpPr>
        <p:pic>
          <p:nvPicPr>
            <p:cNvPr id="24578" name="Picture 2" descr="http://static.guim.co.uk/sys-images/Guardian/Pix/pictures/2008/07/21/coal460x276.jpg"/>
            <p:cNvPicPr>
              <a:picLocks noChangeAspect="1" noChangeArrowheads="1"/>
            </p:cNvPicPr>
            <p:nvPr/>
          </p:nvPicPr>
          <p:blipFill>
            <a:blip r:embed="rId3" cstate="print"/>
            <a:srcRect/>
            <a:stretch>
              <a:fillRect/>
            </a:stretch>
          </p:blipFill>
          <p:spPr bwMode="auto">
            <a:xfrm>
              <a:off x="533400" y="1676400"/>
              <a:ext cx="3429000" cy="2057400"/>
            </a:xfrm>
            <a:prstGeom prst="rect">
              <a:avLst/>
            </a:prstGeom>
            <a:noFill/>
          </p:spPr>
        </p:pic>
        <p:sp>
          <p:nvSpPr>
            <p:cNvPr id="6" name="Rectangle 5"/>
            <p:cNvSpPr/>
            <p:nvPr/>
          </p:nvSpPr>
          <p:spPr>
            <a:xfrm>
              <a:off x="533400" y="3733800"/>
              <a:ext cx="3429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COAL</a:t>
              </a:r>
            </a:p>
          </p:txBody>
        </p:sp>
      </p:grpSp>
      <p:grpSp>
        <p:nvGrpSpPr>
          <p:cNvPr id="14" name="Group 13"/>
          <p:cNvGrpSpPr/>
          <p:nvPr/>
        </p:nvGrpSpPr>
        <p:grpSpPr>
          <a:xfrm>
            <a:off x="4724400" y="1371600"/>
            <a:ext cx="3429000" cy="2743200"/>
            <a:chOff x="4724400" y="1371600"/>
            <a:chExt cx="3429000" cy="2743200"/>
          </a:xfrm>
        </p:grpSpPr>
        <p:pic>
          <p:nvPicPr>
            <p:cNvPr id="24580" name="Picture 4" descr="http://businessdayghana.com/wp-content/uploads/2014/09/Black-oil-barrels-with-mark-on-white-background.jpg"/>
            <p:cNvPicPr>
              <a:picLocks noChangeAspect="1" noChangeArrowheads="1"/>
            </p:cNvPicPr>
            <p:nvPr/>
          </p:nvPicPr>
          <p:blipFill>
            <a:blip r:embed="rId4" cstate="print"/>
            <a:srcRect/>
            <a:stretch>
              <a:fillRect/>
            </a:stretch>
          </p:blipFill>
          <p:spPr bwMode="auto">
            <a:xfrm>
              <a:off x="4876800" y="1371600"/>
              <a:ext cx="3175000" cy="2381250"/>
            </a:xfrm>
            <a:prstGeom prst="rect">
              <a:avLst/>
            </a:prstGeom>
            <a:noFill/>
          </p:spPr>
        </p:pic>
        <p:sp>
          <p:nvSpPr>
            <p:cNvPr id="13" name="Rectangle 12"/>
            <p:cNvSpPr/>
            <p:nvPr/>
          </p:nvSpPr>
          <p:spPr>
            <a:xfrm>
              <a:off x="4724400" y="3733800"/>
              <a:ext cx="3429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OIL</a:t>
              </a:r>
            </a:p>
          </p:txBody>
        </p:sp>
      </p:grpSp>
      <p:grpSp>
        <p:nvGrpSpPr>
          <p:cNvPr id="17" name="Group 16"/>
          <p:cNvGrpSpPr/>
          <p:nvPr/>
        </p:nvGrpSpPr>
        <p:grpSpPr>
          <a:xfrm>
            <a:off x="2743200" y="4267200"/>
            <a:ext cx="2895600" cy="2438400"/>
            <a:chOff x="2743200" y="3505200"/>
            <a:chExt cx="2895600" cy="2438400"/>
          </a:xfrm>
        </p:grpSpPr>
        <p:pic>
          <p:nvPicPr>
            <p:cNvPr id="24584" name="Picture 8" descr="http://media.bizj.us/view/img/1341041/natural-gas-600x400*304xx600-400-0-0.jpg"/>
            <p:cNvPicPr>
              <a:picLocks noChangeAspect="1" noChangeArrowheads="1"/>
            </p:cNvPicPr>
            <p:nvPr/>
          </p:nvPicPr>
          <p:blipFill>
            <a:blip r:embed="rId5" cstate="print"/>
            <a:srcRect/>
            <a:stretch>
              <a:fillRect/>
            </a:stretch>
          </p:blipFill>
          <p:spPr bwMode="auto">
            <a:xfrm>
              <a:off x="2743200" y="3505200"/>
              <a:ext cx="2895600" cy="1924051"/>
            </a:xfrm>
            <a:prstGeom prst="rect">
              <a:avLst/>
            </a:prstGeom>
            <a:noFill/>
          </p:spPr>
        </p:pic>
        <p:sp>
          <p:nvSpPr>
            <p:cNvPr id="16" name="Rectangle 15"/>
            <p:cNvSpPr/>
            <p:nvPr/>
          </p:nvSpPr>
          <p:spPr>
            <a:xfrm>
              <a:off x="2743200" y="5410200"/>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t>Natural Gas</a:t>
              </a:r>
            </a:p>
          </p:txBody>
        </p:sp>
      </p:grpSp>
    </p:spTree>
    <p:extLst>
      <p:ext uri="{BB962C8B-B14F-4D97-AF65-F5344CB8AC3E}">
        <p14:creationId xmlns:p14="http://schemas.microsoft.com/office/powerpoint/2010/main" val="33834511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Custom 1">
      <a:dk1>
        <a:sysClr val="windowText" lastClr="000000"/>
      </a:dk1>
      <a:lt1>
        <a:sysClr val="window" lastClr="FFFFFF"/>
      </a:lt1>
      <a:dk2>
        <a:srgbClr val="04617B"/>
      </a:dk2>
      <a:lt2>
        <a:srgbClr val="DBF5F9"/>
      </a:lt2>
      <a:accent1>
        <a:srgbClr val="54A838"/>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25705</TotalTime>
  <Words>1914</Words>
  <Application>Microsoft Macintosh PowerPoint</Application>
  <PresentationFormat>On-screen Show (4:3)</PresentationFormat>
  <Paragraphs>232</Paragraphs>
  <Slides>46</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Oswald</vt:lpstr>
      <vt:lpstr>Arial</vt:lpstr>
      <vt:lpstr>Arial Black</vt:lpstr>
      <vt:lpstr>Calibri</vt:lpstr>
      <vt:lpstr>Calibri Light</vt:lpstr>
      <vt:lpstr>Comic Sans MS</vt:lpstr>
      <vt:lpstr>Franklin Gothic Book</vt:lpstr>
      <vt:lpstr>Franklin Gothic Medium</vt:lpstr>
      <vt:lpstr>Times New Roman</vt:lpstr>
      <vt:lpstr>Wingdings</vt:lpstr>
      <vt:lpstr>Wingdings 2</vt:lpstr>
      <vt:lpstr>Oriel</vt:lpstr>
      <vt:lpstr>Office Theme</vt:lpstr>
      <vt:lpstr>PowerPoint Presentation</vt:lpstr>
      <vt:lpstr>The Environmental Impact:   Local Food Kentucky</vt:lpstr>
      <vt:lpstr>Objectives</vt:lpstr>
      <vt:lpstr>PowerPoint Presentation</vt:lpstr>
      <vt:lpstr>Where does your School Cafeteria Food come from?</vt:lpstr>
      <vt:lpstr>Where does food come from in KENTUCKY?</vt:lpstr>
      <vt:lpstr>Where do we get Local Food in LEXINGTON?</vt:lpstr>
      <vt:lpstr>PowerPoint Presentation</vt:lpstr>
      <vt:lpstr>What are Fossil Fuels?</vt:lpstr>
      <vt:lpstr>What Moves Our Food?</vt:lpstr>
      <vt:lpstr>Atmospheric CO2 is now higher than it’s been for 650, 000 years and increasing rapidly </vt:lpstr>
      <vt:lpstr>PowerPoint Presentation</vt:lpstr>
      <vt:lpstr>PowerPoint Presentation</vt:lpstr>
      <vt:lpstr>PowerPoint Presentation</vt:lpstr>
      <vt:lpstr>PowerPoint Presentation</vt:lpstr>
      <vt:lpstr>Why are fossil fuels Harmful?</vt:lpstr>
      <vt:lpstr>Which one is a better solution?</vt:lpstr>
      <vt:lpstr>PowerPoint Presentation</vt:lpstr>
      <vt:lpstr>Local is Better!</vt:lpstr>
      <vt:lpstr>Activity:  Where Does Our Food  Usually Come From??</vt:lpstr>
      <vt:lpstr>PowerPoint Presentation</vt:lpstr>
      <vt:lpstr>Where is the Western Hemisphere?</vt:lpstr>
      <vt:lpstr>Where is the Western Hemisphere?</vt:lpstr>
      <vt:lpstr>PowerPoint Presentation</vt:lpstr>
      <vt:lpstr>Blueberries</vt:lpstr>
      <vt:lpstr>PowerPoint Presentation</vt:lpstr>
      <vt:lpstr>PowerPoint Presentation</vt:lpstr>
      <vt:lpstr>PowerPoint Presentation</vt:lpstr>
      <vt:lpstr>Bell Peppers</vt:lpstr>
      <vt:lpstr>PowerPoint Presentation</vt:lpstr>
      <vt:lpstr>PowerPoint Presentation</vt:lpstr>
      <vt:lpstr>PowerPoint Presentation</vt:lpstr>
      <vt:lpstr>Tomatoes</vt:lpstr>
      <vt:lpstr>PowerPoint Presentation</vt:lpstr>
      <vt:lpstr>PowerPoint Presentation</vt:lpstr>
      <vt:lpstr>PowerPoint Presentation</vt:lpstr>
      <vt:lpstr>Cantaloupe</vt:lpstr>
      <vt:lpstr>PowerPoint Presentation</vt:lpstr>
      <vt:lpstr>PowerPoint Presentation</vt:lpstr>
      <vt:lpstr>Apples</vt:lpstr>
      <vt:lpstr>PowerPoint Presentation</vt:lpstr>
      <vt:lpstr>PowerPoint Presentation</vt:lpstr>
      <vt:lpstr>PowerPoint Presentation</vt:lpstr>
      <vt:lpstr>Human Nutrition Benefits</vt:lpstr>
      <vt:lpstr>Economic Benefits</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Food Kentucky</dc:title>
  <dc:creator>Beth</dc:creator>
  <cp:lastModifiedBy>McKenzie Fox</cp:lastModifiedBy>
  <cp:revision>1307</cp:revision>
  <dcterms:created xsi:type="dcterms:W3CDTF">2015-02-06T17:59:33Z</dcterms:created>
  <dcterms:modified xsi:type="dcterms:W3CDTF">2021-08-30T20:01:55Z</dcterms:modified>
</cp:coreProperties>
</file>