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3" r:id="rId6"/>
    <p:sldId id="262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340EEF-D556-4437-BABD-7DC4D3F29EF0}" type="doc">
      <dgm:prSet loTypeId="urn:microsoft.com/office/officeart/2005/8/layout/gear1" loCatId="cycle" qsTypeId="urn:microsoft.com/office/officeart/2005/8/quickstyle/simple1" qsCatId="simple" csTypeId="urn:microsoft.com/office/officeart/2005/8/colors/colorful5" csCatId="colorful" phldr="1"/>
      <dgm:spPr/>
    </dgm:pt>
    <dgm:pt modelId="{84DC051D-AE94-4B3A-AD50-7F2BB8027318}">
      <dgm:prSet phldrT="[Text]"/>
      <dgm:spPr/>
      <dgm:t>
        <a:bodyPr/>
        <a:lstStyle/>
        <a:p>
          <a:r>
            <a:rPr lang="en-US" dirty="0">
              <a:latin typeface="Baskerville Old Face" panose="02020602080505020303" pitchFamily="18" charset="0"/>
            </a:rPr>
            <a:t>Community</a:t>
          </a:r>
        </a:p>
      </dgm:t>
    </dgm:pt>
    <dgm:pt modelId="{877AA13D-FAD1-4ABC-9AAB-9FE2F2123C64}" type="parTrans" cxnId="{E553D2D3-4480-4A19-B829-0FF94E671778}">
      <dgm:prSet/>
      <dgm:spPr/>
      <dgm:t>
        <a:bodyPr/>
        <a:lstStyle/>
        <a:p>
          <a:endParaRPr lang="en-US"/>
        </a:p>
      </dgm:t>
    </dgm:pt>
    <dgm:pt modelId="{DA5A0308-48B1-454F-9577-2A6A2E41B141}" type="sibTrans" cxnId="{E553D2D3-4480-4A19-B829-0FF94E671778}">
      <dgm:prSet/>
      <dgm:spPr/>
      <dgm:t>
        <a:bodyPr/>
        <a:lstStyle/>
        <a:p>
          <a:endParaRPr lang="en-US"/>
        </a:p>
      </dgm:t>
    </dgm:pt>
    <dgm:pt modelId="{119555A3-72F4-45BB-9F4C-D7E7B07894DE}">
      <dgm:prSet phldrT="[Text]"/>
      <dgm:spPr/>
      <dgm:t>
        <a:bodyPr/>
        <a:lstStyle/>
        <a:p>
          <a:r>
            <a:rPr lang="en-US" dirty="0">
              <a:latin typeface="Baskerville Old Face" panose="02020602080505020303" pitchFamily="18" charset="0"/>
            </a:rPr>
            <a:t> Business</a:t>
          </a:r>
        </a:p>
      </dgm:t>
    </dgm:pt>
    <dgm:pt modelId="{FBC8BFF4-613C-407E-890D-0C3E554B387E}" type="parTrans" cxnId="{3E2B4891-D55F-4929-A7B6-AB391529CFAD}">
      <dgm:prSet/>
      <dgm:spPr/>
      <dgm:t>
        <a:bodyPr/>
        <a:lstStyle/>
        <a:p>
          <a:endParaRPr lang="en-US"/>
        </a:p>
      </dgm:t>
    </dgm:pt>
    <dgm:pt modelId="{9FB8300A-8E70-4EA9-96F6-38DCA86A6A49}" type="sibTrans" cxnId="{3E2B4891-D55F-4929-A7B6-AB391529CFAD}">
      <dgm:prSet/>
      <dgm:spPr/>
      <dgm:t>
        <a:bodyPr/>
        <a:lstStyle/>
        <a:p>
          <a:endParaRPr lang="en-US"/>
        </a:p>
      </dgm:t>
    </dgm:pt>
    <dgm:pt modelId="{26B3E765-5378-4C93-B88E-B06E2A7B7738}">
      <dgm:prSet phldrT="[Text]"/>
      <dgm:spPr/>
      <dgm:t>
        <a:bodyPr/>
        <a:lstStyle/>
        <a:p>
          <a:r>
            <a:rPr lang="en-US" dirty="0">
              <a:latin typeface="Baskerville Old Face" panose="02020602080505020303" pitchFamily="18" charset="0"/>
            </a:rPr>
            <a:t>Jobs</a:t>
          </a:r>
        </a:p>
      </dgm:t>
    </dgm:pt>
    <dgm:pt modelId="{CC9A5E5B-B782-49B9-AC7A-2275D5F0A940}" type="parTrans" cxnId="{FAFD7C0F-2487-4A2A-8740-FC8D1BE79FA7}">
      <dgm:prSet/>
      <dgm:spPr/>
      <dgm:t>
        <a:bodyPr/>
        <a:lstStyle/>
        <a:p>
          <a:endParaRPr lang="en-US"/>
        </a:p>
      </dgm:t>
    </dgm:pt>
    <dgm:pt modelId="{8FE86D4B-4B3C-4826-9BBA-5D8D42AE3D5F}" type="sibTrans" cxnId="{FAFD7C0F-2487-4A2A-8740-FC8D1BE79FA7}">
      <dgm:prSet/>
      <dgm:spPr/>
      <dgm:t>
        <a:bodyPr/>
        <a:lstStyle/>
        <a:p>
          <a:endParaRPr lang="en-US"/>
        </a:p>
      </dgm:t>
    </dgm:pt>
    <dgm:pt modelId="{CA24A48A-0874-4DC3-935F-182F0851A64B}" type="pres">
      <dgm:prSet presAssocID="{51340EEF-D556-4437-BABD-7DC4D3F29EF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D8F4B02-4A9F-4C42-8A89-5D7DAE5FE241}" type="pres">
      <dgm:prSet presAssocID="{84DC051D-AE94-4B3A-AD50-7F2BB8027318}" presName="gear1" presStyleLbl="node1" presStyleIdx="0" presStyleCnt="3">
        <dgm:presLayoutVars>
          <dgm:chMax val="1"/>
          <dgm:bulletEnabled val="1"/>
        </dgm:presLayoutVars>
      </dgm:prSet>
      <dgm:spPr/>
    </dgm:pt>
    <dgm:pt modelId="{5F49C7D0-94A3-4FA2-AD22-582E92CFA9E0}" type="pres">
      <dgm:prSet presAssocID="{84DC051D-AE94-4B3A-AD50-7F2BB8027318}" presName="gear1srcNode" presStyleLbl="node1" presStyleIdx="0" presStyleCnt="3"/>
      <dgm:spPr/>
    </dgm:pt>
    <dgm:pt modelId="{D7598ABE-02CC-43E9-A65D-3CEE5B12E4BE}" type="pres">
      <dgm:prSet presAssocID="{84DC051D-AE94-4B3A-AD50-7F2BB8027318}" presName="gear1dstNode" presStyleLbl="node1" presStyleIdx="0" presStyleCnt="3"/>
      <dgm:spPr/>
    </dgm:pt>
    <dgm:pt modelId="{63D4A7E7-3CA8-4677-BA42-8E7C99D482DF}" type="pres">
      <dgm:prSet presAssocID="{119555A3-72F4-45BB-9F4C-D7E7B07894DE}" presName="gear2" presStyleLbl="node1" presStyleIdx="1" presStyleCnt="3">
        <dgm:presLayoutVars>
          <dgm:chMax val="1"/>
          <dgm:bulletEnabled val="1"/>
        </dgm:presLayoutVars>
      </dgm:prSet>
      <dgm:spPr/>
    </dgm:pt>
    <dgm:pt modelId="{03EAB9D8-E07E-4B6F-A092-C0D321E8704F}" type="pres">
      <dgm:prSet presAssocID="{119555A3-72F4-45BB-9F4C-D7E7B07894DE}" presName="gear2srcNode" presStyleLbl="node1" presStyleIdx="1" presStyleCnt="3"/>
      <dgm:spPr/>
    </dgm:pt>
    <dgm:pt modelId="{1F64521D-533F-48E3-B74B-9DE503CD1D1C}" type="pres">
      <dgm:prSet presAssocID="{119555A3-72F4-45BB-9F4C-D7E7B07894DE}" presName="gear2dstNode" presStyleLbl="node1" presStyleIdx="1" presStyleCnt="3"/>
      <dgm:spPr/>
    </dgm:pt>
    <dgm:pt modelId="{4DF3AD43-EB11-4720-B4C2-393318EB7058}" type="pres">
      <dgm:prSet presAssocID="{26B3E765-5378-4C93-B88E-B06E2A7B7738}" presName="gear3" presStyleLbl="node1" presStyleIdx="2" presStyleCnt="3"/>
      <dgm:spPr/>
    </dgm:pt>
    <dgm:pt modelId="{DC3D691C-F70C-4355-A6E9-B399A6661FD0}" type="pres">
      <dgm:prSet presAssocID="{26B3E765-5378-4C93-B88E-B06E2A7B773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F3D46C2C-9104-4ED8-A648-404B5E12887A}" type="pres">
      <dgm:prSet presAssocID="{26B3E765-5378-4C93-B88E-B06E2A7B7738}" presName="gear3srcNode" presStyleLbl="node1" presStyleIdx="2" presStyleCnt="3"/>
      <dgm:spPr/>
    </dgm:pt>
    <dgm:pt modelId="{0FF98406-7B55-41A2-A03F-215CB93DF556}" type="pres">
      <dgm:prSet presAssocID="{26B3E765-5378-4C93-B88E-B06E2A7B7738}" presName="gear3dstNode" presStyleLbl="node1" presStyleIdx="2" presStyleCnt="3"/>
      <dgm:spPr/>
    </dgm:pt>
    <dgm:pt modelId="{91B1BC3B-39ED-481C-B930-DD61E69A2F9A}" type="pres">
      <dgm:prSet presAssocID="{DA5A0308-48B1-454F-9577-2A6A2E41B141}" presName="connector1" presStyleLbl="sibTrans2D1" presStyleIdx="0" presStyleCnt="3"/>
      <dgm:spPr/>
    </dgm:pt>
    <dgm:pt modelId="{F23B6FA2-B0BD-45A5-8E2B-1206B4043F9A}" type="pres">
      <dgm:prSet presAssocID="{9FB8300A-8E70-4EA9-96F6-38DCA86A6A49}" presName="connector2" presStyleLbl="sibTrans2D1" presStyleIdx="1" presStyleCnt="3"/>
      <dgm:spPr/>
    </dgm:pt>
    <dgm:pt modelId="{B6FFDDA5-1924-43DC-B6E7-2CF9F1FEB617}" type="pres">
      <dgm:prSet presAssocID="{8FE86D4B-4B3C-4826-9BBA-5D8D42AE3D5F}" presName="connector3" presStyleLbl="sibTrans2D1" presStyleIdx="2" presStyleCnt="3"/>
      <dgm:spPr/>
    </dgm:pt>
  </dgm:ptLst>
  <dgm:cxnLst>
    <dgm:cxn modelId="{FAFD7C0F-2487-4A2A-8740-FC8D1BE79FA7}" srcId="{51340EEF-D556-4437-BABD-7DC4D3F29EF0}" destId="{26B3E765-5378-4C93-B88E-B06E2A7B7738}" srcOrd="2" destOrd="0" parTransId="{CC9A5E5B-B782-49B9-AC7A-2275D5F0A940}" sibTransId="{8FE86D4B-4B3C-4826-9BBA-5D8D42AE3D5F}"/>
    <dgm:cxn modelId="{E3BE1116-4F71-4B3E-8866-B580822CF2F0}" type="presOf" srcId="{84DC051D-AE94-4B3A-AD50-7F2BB8027318}" destId="{D7598ABE-02CC-43E9-A65D-3CEE5B12E4BE}" srcOrd="2" destOrd="0" presId="urn:microsoft.com/office/officeart/2005/8/layout/gear1"/>
    <dgm:cxn modelId="{9798EF23-8EBB-4426-905D-1A44768746E1}" type="presOf" srcId="{51340EEF-D556-4437-BABD-7DC4D3F29EF0}" destId="{CA24A48A-0874-4DC3-935F-182F0851A64B}" srcOrd="0" destOrd="0" presId="urn:microsoft.com/office/officeart/2005/8/layout/gear1"/>
    <dgm:cxn modelId="{B2E8662B-1CE4-42B5-B402-DA77CDD77695}" type="presOf" srcId="{119555A3-72F4-45BB-9F4C-D7E7B07894DE}" destId="{63D4A7E7-3CA8-4677-BA42-8E7C99D482DF}" srcOrd="0" destOrd="0" presId="urn:microsoft.com/office/officeart/2005/8/layout/gear1"/>
    <dgm:cxn modelId="{CD260775-4B50-4C89-AADD-E736F96B2953}" type="presOf" srcId="{26B3E765-5378-4C93-B88E-B06E2A7B7738}" destId="{4DF3AD43-EB11-4720-B4C2-393318EB7058}" srcOrd="0" destOrd="0" presId="urn:microsoft.com/office/officeart/2005/8/layout/gear1"/>
    <dgm:cxn modelId="{0FA12987-8FD0-4622-8BCB-67BFF5A83832}" type="presOf" srcId="{119555A3-72F4-45BB-9F4C-D7E7B07894DE}" destId="{03EAB9D8-E07E-4B6F-A092-C0D321E8704F}" srcOrd="1" destOrd="0" presId="urn:microsoft.com/office/officeart/2005/8/layout/gear1"/>
    <dgm:cxn modelId="{3E2B4891-D55F-4929-A7B6-AB391529CFAD}" srcId="{51340EEF-D556-4437-BABD-7DC4D3F29EF0}" destId="{119555A3-72F4-45BB-9F4C-D7E7B07894DE}" srcOrd="1" destOrd="0" parTransId="{FBC8BFF4-613C-407E-890D-0C3E554B387E}" sibTransId="{9FB8300A-8E70-4EA9-96F6-38DCA86A6A49}"/>
    <dgm:cxn modelId="{36ED22A3-F169-4124-A100-43D5DE51B252}" type="presOf" srcId="{84DC051D-AE94-4B3A-AD50-7F2BB8027318}" destId="{5F49C7D0-94A3-4FA2-AD22-582E92CFA9E0}" srcOrd="1" destOrd="0" presId="urn:microsoft.com/office/officeart/2005/8/layout/gear1"/>
    <dgm:cxn modelId="{C1898DAE-B169-4224-B22B-A3C47466F91B}" type="presOf" srcId="{26B3E765-5378-4C93-B88E-B06E2A7B7738}" destId="{F3D46C2C-9104-4ED8-A648-404B5E12887A}" srcOrd="2" destOrd="0" presId="urn:microsoft.com/office/officeart/2005/8/layout/gear1"/>
    <dgm:cxn modelId="{2A4DA9BD-659F-458A-A9F2-CF15F5930AA0}" type="presOf" srcId="{84DC051D-AE94-4B3A-AD50-7F2BB8027318}" destId="{DD8F4B02-4A9F-4C42-8A89-5D7DAE5FE241}" srcOrd="0" destOrd="0" presId="urn:microsoft.com/office/officeart/2005/8/layout/gear1"/>
    <dgm:cxn modelId="{E401B9BF-26F5-436C-B57F-5F271A4521B1}" type="presOf" srcId="{8FE86D4B-4B3C-4826-9BBA-5D8D42AE3D5F}" destId="{B6FFDDA5-1924-43DC-B6E7-2CF9F1FEB617}" srcOrd="0" destOrd="0" presId="urn:microsoft.com/office/officeart/2005/8/layout/gear1"/>
    <dgm:cxn modelId="{C0E4E3CA-D945-490B-BDB1-4F85879CA743}" type="presOf" srcId="{26B3E765-5378-4C93-B88E-B06E2A7B7738}" destId="{DC3D691C-F70C-4355-A6E9-B399A6661FD0}" srcOrd="1" destOrd="0" presId="urn:microsoft.com/office/officeart/2005/8/layout/gear1"/>
    <dgm:cxn modelId="{855130CD-093B-46CC-9DCF-5A5C2664010D}" type="presOf" srcId="{26B3E765-5378-4C93-B88E-B06E2A7B7738}" destId="{0FF98406-7B55-41A2-A03F-215CB93DF556}" srcOrd="3" destOrd="0" presId="urn:microsoft.com/office/officeart/2005/8/layout/gear1"/>
    <dgm:cxn modelId="{E553D2D3-4480-4A19-B829-0FF94E671778}" srcId="{51340EEF-D556-4437-BABD-7DC4D3F29EF0}" destId="{84DC051D-AE94-4B3A-AD50-7F2BB8027318}" srcOrd="0" destOrd="0" parTransId="{877AA13D-FAD1-4ABC-9AAB-9FE2F2123C64}" sibTransId="{DA5A0308-48B1-454F-9577-2A6A2E41B141}"/>
    <dgm:cxn modelId="{0BA786D8-871F-4324-8C4D-847F8C1EB4FD}" type="presOf" srcId="{9FB8300A-8E70-4EA9-96F6-38DCA86A6A49}" destId="{F23B6FA2-B0BD-45A5-8E2B-1206B4043F9A}" srcOrd="0" destOrd="0" presId="urn:microsoft.com/office/officeart/2005/8/layout/gear1"/>
    <dgm:cxn modelId="{2514CDE9-0B0C-4ACA-9E47-85536C5D9A86}" type="presOf" srcId="{DA5A0308-48B1-454F-9577-2A6A2E41B141}" destId="{91B1BC3B-39ED-481C-B930-DD61E69A2F9A}" srcOrd="0" destOrd="0" presId="urn:microsoft.com/office/officeart/2005/8/layout/gear1"/>
    <dgm:cxn modelId="{BE39B1F8-6E21-4AFF-A61B-03E02BDFAF42}" type="presOf" srcId="{119555A3-72F4-45BB-9F4C-D7E7B07894DE}" destId="{1F64521D-533F-48E3-B74B-9DE503CD1D1C}" srcOrd="2" destOrd="0" presId="urn:microsoft.com/office/officeart/2005/8/layout/gear1"/>
    <dgm:cxn modelId="{C8F1DA8A-2937-4759-95C1-AD1F63C82431}" type="presParOf" srcId="{CA24A48A-0874-4DC3-935F-182F0851A64B}" destId="{DD8F4B02-4A9F-4C42-8A89-5D7DAE5FE241}" srcOrd="0" destOrd="0" presId="urn:microsoft.com/office/officeart/2005/8/layout/gear1"/>
    <dgm:cxn modelId="{EC317B1B-1F94-4DE0-896D-BB7501738A3F}" type="presParOf" srcId="{CA24A48A-0874-4DC3-935F-182F0851A64B}" destId="{5F49C7D0-94A3-4FA2-AD22-582E92CFA9E0}" srcOrd="1" destOrd="0" presId="urn:microsoft.com/office/officeart/2005/8/layout/gear1"/>
    <dgm:cxn modelId="{BA26C724-02A1-4462-BC4B-50673E0235D3}" type="presParOf" srcId="{CA24A48A-0874-4DC3-935F-182F0851A64B}" destId="{D7598ABE-02CC-43E9-A65D-3CEE5B12E4BE}" srcOrd="2" destOrd="0" presId="urn:microsoft.com/office/officeart/2005/8/layout/gear1"/>
    <dgm:cxn modelId="{43197AC3-718C-489D-AC90-1D019208E0B7}" type="presParOf" srcId="{CA24A48A-0874-4DC3-935F-182F0851A64B}" destId="{63D4A7E7-3CA8-4677-BA42-8E7C99D482DF}" srcOrd="3" destOrd="0" presId="urn:microsoft.com/office/officeart/2005/8/layout/gear1"/>
    <dgm:cxn modelId="{D84F390A-9F01-459A-A1DA-3AAD57B6056F}" type="presParOf" srcId="{CA24A48A-0874-4DC3-935F-182F0851A64B}" destId="{03EAB9D8-E07E-4B6F-A092-C0D321E8704F}" srcOrd="4" destOrd="0" presId="urn:microsoft.com/office/officeart/2005/8/layout/gear1"/>
    <dgm:cxn modelId="{AD5B6FF8-05B0-4B98-AF8D-84BA435A4B61}" type="presParOf" srcId="{CA24A48A-0874-4DC3-935F-182F0851A64B}" destId="{1F64521D-533F-48E3-B74B-9DE503CD1D1C}" srcOrd="5" destOrd="0" presId="urn:microsoft.com/office/officeart/2005/8/layout/gear1"/>
    <dgm:cxn modelId="{424601C9-F858-4A1B-BF68-58C9A4952F8F}" type="presParOf" srcId="{CA24A48A-0874-4DC3-935F-182F0851A64B}" destId="{4DF3AD43-EB11-4720-B4C2-393318EB7058}" srcOrd="6" destOrd="0" presId="urn:microsoft.com/office/officeart/2005/8/layout/gear1"/>
    <dgm:cxn modelId="{F8AA7F3A-0B54-40DE-BCC4-7DF9EE3B2D57}" type="presParOf" srcId="{CA24A48A-0874-4DC3-935F-182F0851A64B}" destId="{DC3D691C-F70C-4355-A6E9-B399A6661FD0}" srcOrd="7" destOrd="0" presId="urn:microsoft.com/office/officeart/2005/8/layout/gear1"/>
    <dgm:cxn modelId="{B5A3B915-3882-4D77-8471-F6ABE0AB0BA1}" type="presParOf" srcId="{CA24A48A-0874-4DC3-935F-182F0851A64B}" destId="{F3D46C2C-9104-4ED8-A648-404B5E12887A}" srcOrd="8" destOrd="0" presId="urn:microsoft.com/office/officeart/2005/8/layout/gear1"/>
    <dgm:cxn modelId="{3C1159E0-267E-4566-999D-755F3524708D}" type="presParOf" srcId="{CA24A48A-0874-4DC3-935F-182F0851A64B}" destId="{0FF98406-7B55-41A2-A03F-215CB93DF556}" srcOrd="9" destOrd="0" presId="urn:microsoft.com/office/officeart/2005/8/layout/gear1"/>
    <dgm:cxn modelId="{9570B78F-9EB3-4A54-AE30-12164C8D50B3}" type="presParOf" srcId="{CA24A48A-0874-4DC3-935F-182F0851A64B}" destId="{91B1BC3B-39ED-481C-B930-DD61E69A2F9A}" srcOrd="10" destOrd="0" presId="urn:microsoft.com/office/officeart/2005/8/layout/gear1"/>
    <dgm:cxn modelId="{EC00005B-B520-418C-AD90-BE285A9C77B4}" type="presParOf" srcId="{CA24A48A-0874-4DC3-935F-182F0851A64B}" destId="{F23B6FA2-B0BD-45A5-8E2B-1206B4043F9A}" srcOrd="11" destOrd="0" presId="urn:microsoft.com/office/officeart/2005/8/layout/gear1"/>
    <dgm:cxn modelId="{0CE34F60-B1EE-47C5-AABA-BA97E794076E}" type="presParOf" srcId="{CA24A48A-0874-4DC3-935F-182F0851A64B}" destId="{B6FFDDA5-1924-43DC-B6E7-2CF9F1FEB61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F4B02-4A9F-4C42-8A89-5D7DAE5FE241}">
      <dsp:nvSpPr>
        <dsp:cNvPr id="0" name=""/>
        <dsp:cNvSpPr/>
      </dsp:nvSpPr>
      <dsp:spPr>
        <a:xfrm>
          <a:off x="3793066" y="2438400"/>
          <a:ext cx="2980266" cy="2980266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Baskerville Old Face" panose="02020602080505020303" pitchFamily="18" charset="0"/>
            </a:rPr>
            <a:t>Community</a:t>
          </a:r>
        </a:p>
      </dsp:txBody>
      <dsp:txXfrm>
        <a:off x="4392232" y="3136513"/>
        <a:ext cx="1781934" cy="1531918"/>
      </dsp:txXfrm>
    </dsp:sp>
    <dsp:sp modelId="{63D4A7E7-3CA8-4677-BA42-8E7C99D482DF}">
      <dsp:nvSpPr>
        <dsp:cNvPr id="0" name=""/>
        <dsp:cNvSpPr/>
      </dsp:nvSpPr>
      <dsp:spPr>
        <a:xfrm>
          <a:off x="2059093" y="1733973"/>
          <a:ext cx="2167466" cy="2167466"/>
        </a:xfrm>
        <a:prstGeom prst="gear6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Baskerville Old Face" panose="02020602080505020303" pitchFamily="18" charset="0"/>
            </a:rPr>
            <a:t> Business</a:t>
          </a:r>
        </a:p>
      </dsp:txBody>
      <dsp:txXfrm>
        <a:off x="2604759" y="2282937"/>
        <a:ext cx="1076134" cy="1069538"/>
      </dsp:txXfrm>
    </dsp:sp>
    <dsp:sp modelId="{4DF3AD43-EB11-4720-B4C2-393318EB7058}">
      <dsp:nvSpPr>
        <dsp:cNvPr id="0" name=""/>
        <dsp:cNvSpPr/>
      </dsp:nvSpPr>
      <dsp:spPr>
        <a:xfrm rot="20700000">
          <a:off x="3273095" y="238642"/>
          <a:ext cx="2123675" cy="2123675"/>
        </a:xfrm>
        <a:prstGeom prst="gear6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Baskerville Old Face" panose="02020602080505020303" pitchFamily="18" charset="0"/>
            </a:rPr>
            <a:t>Jobs</a:t>
          </a:r>
        </a:p>
      </dsp:txBody>
      <dsp:txXfrm rot="-20700000">
        <a:off x="3738879" y="704426"/>
        <a:ext cx="1192106" cy="1192106"/>
      </dsp:txXfrm>
    </dsp:sp>
    <dsp:sp modelId="{91B1BC3B-39ED-481C-B930-DD61E69A2F9A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B6FA2-B0BD-45A5-8E2B-1206B4043F9A}">
      <dsp:nvSpPr>
        <dsp:cNvPr id="0" name=""/>
        <dsp:cNvSpPr/>
      </dsp:nvSpPr>
      <dsp:spPr>
        <a:xfrm>
          <a:off x="1675238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FDDA5-1924-43DC-B6E7-2CF9F1FEB617}">
      <dsp:nvSpPr>
        <dsp:cNvPr id="0" name=""/>
        <dsp:cNvSpPr/>
      </dsp:nvSpPr>
      <dsp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E5BA7-649F-4912-A963-5FCA07706167}" type="datetimeFigureOut">
              <a:rPr lang="en-US" smtClean="0"/>
              <a:t>8/20/21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703AA-E132-4A46-9B3A-357BB86F9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40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Optional</a:t>
            </a:r>
            <a:r>
              <a:rPr lang="en-US" baseline="0" dirty="0"/>
              <a:t> – explanation: We create Demand, based on how much we are willing to pay for an apple. ($1? $10?)</a:t>
            </a:r>
            <a:endParaRPr lang="en-US" dirty="0"/>
          </a:p>
          <a:p>
            <a:r>
              <a:rPr lang="en-US" baseline="0" dirty="0"/>
              <a:t>That is how an economic decision gets made. </a:t>
            </a:r>
          </a:p>
          <a:p>
            <a:r>
              <a:rPr lang="en-US" baseline="0" dirty="0"/>
              <a:t>Every time you or your parents decide to purchase something, they are telling the supplier (in this situation, an apple farmer) </a:t>
            </a:r>
            <a:r>
              <a:rPr lang="en-US" b="0" baseline="0" dirty="0"/>
              <a:t>how much you want and how much you are willing to pay for it. </a:t>
            </a:r>
          </a:p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226E5-ACDC-4678-8254-363D27ADE33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93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Money Activity: </a:t>
            </a:r>
          </a:p>
          <a:p>
            <a:endParaRPr lang="en-US" dirty="0"/>
          </a:p>
          <a:p>
            <a:r>
              <a:rPr lang="en-US" dirty="0"/>
              <a:t>Materials List: 10 fake $1 bills, 1 piece</a:t>
            </a:r>
            <a:r>
              <a:rPr lang="en-US" baseline="0" dirty="0"/>
              <a:t> of fruit, paper signs for each role to hold or hang around their necks</a:t>
            </a:r>
          </a:p>
          <a:p>
            <a:r>
              <a:rPr lang="en-US" i="1" u="sng" baseline="0" dirty="0"/>
              <a:t>(kit available for check-out) </a:t>
            </a:r>
            <a:endParaRPr lang="en-US" i="1" u="sng" dirty="0"/>
          </a:p>
          <a:p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6</a:t>
            </a:r>
            <a:r>
              <a:rPr lang="en-US" baseline="0" dirty="0"/>
              <a:t> children are at the front of the room and have roles as a Farmer, Processor, Distributor, Retailer, School, or You (the Consumer).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The Farmer passes the apple to the Consumer through all of the other students; the Consumer passes the money through the chain of students. Each student/role takes $2 and the Farmer is left with $4.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Repeat with the Farm to School chain of students(take out the Processor, Distributor, Retailer); the Farmer gets to keep $8.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226E5-ACDC-4678-8254-363D27ADE33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3F9A-12ED-4939-8BCB-01967DBB21BF}" type="datetimeFigureOut">
              <a:rPr lang="en-US" smtClean="0"/>
              <a:t>8/20/21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7389-6657-407C-A65E-14465484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2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3F9A-12ED-4939-8BCB-01967DBB21BF}" type="datetimeFigureOut">
              <a:rPr lang="en-US" smtClean="0"/>
              <a:t>8/20/21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7389-6657-407C-A65E-14465484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4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3F9A-12ED-4939-8BCB-01967DBB21BF}" type="datetimeFigureOut">
              <a:rPr lang="en-US" smtClean="0"/>
              <a:t>8/20/21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7389-6657-407C-A65E-14465484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3F9A-12ED-4939-8BCB-01967DBB21BF}" type="datetimeFigureOut">
              <a:rPr lang="en-US" smtClean="0"/>
              <a:t>8/20/21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7389-6657-407C-A65E-14465484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5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3F9A-12ED-4939-8BCB-01967DBB21BF}" type="datetimeFigureOut">
              <a:rPr lang="en-US" smtClean="0"/>
              <a:t>8/20/21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7389-6657-407C-A65E-14465484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34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3F9A-12ED-4939-8BCB-01967DBB21BF}" type="datetimeFigureOut">
              <a:rPr lang="en-US" smtClean="0"/>
              <a:t>8/20/21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7389-6657-407C-A65E-14465484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9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3F9A-12ED-4939-8BCB-01967DBB21BF}" type="datetimeFigureOut">
              <a:rPr lang="en-US" smtClean="0"/>
              <a:t>8/20/21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7389-6657-407C-A65E-14465484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1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3F9A-12ED-4939-8BCB-01967DBB21BF}" type="datetimeFigureOut">
              <a:rPr lang="en-US" smtClean="0"/>
              <a:t>8/20/21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7389-6657-407C-A65E-14465484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4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3F9A-12ED-4939-8BCB-01967DBB21BF}" type="datetimeFigureOut">
              <a:rPr lang="en-US" smtClean="0"/>
              <a:t>8/20/21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7389-6657-407C-A65E-14465484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4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3F9A-12ED-4939-8BCB-01967DBB21BF}" type="datetimeFigureOut">
              <a:rPr lang="en-US" smtClean="0"/>
              <a:t>8/20/21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7389-6657-407C-A65E-14465484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4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3F9A-12ED-4939-8BCB-01967DBB21BF}" type="datetimeFigureOut">
              <a:rPr lang="en-US" smtClean="0"/>
              <a:t>8/20/21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7389-6657-407C-A65E-14465484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0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C3F9A-12ED-4939-8BCB-01967DBB21BF}" type="datetimeFigureOut">
              <a:rPr lang="en-US" smtClean="0"/>
              <a:t>8/20/21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D7389-6657-407C-A65E-14465484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7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Autofit/>
          </a:bodyPr>
          <a:lstStyle/>
          <a:p>
            <a:r>
              <a:rPr lang="en-US" sz="11500" dirty="0">
                <a:latin typeface="Bernard MT Condensed" panose="02050806060905020404" pitchFamily="18" charset="0"/>
              </a:rPr>
              <a:t>Show Me the Money</a:t>
            </a:r>
            <a:endParaRPr lang="en-US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Baskerville Old Face" panose="02020602080505020303" pitchFamily="18" charset="0"/>
              </a:rPr>
              <a:t>The Economic Benefits of Farm to Table </a:t>
            </a:r>
          </a:p>
        </p:txBody>
      </p:sp>
    </p:spTree>
    <p:extLst>
      <p:ext uri="{BB962C8B-B14F-4D97-AF65-F5344CB8AC3E}">
        <p14:creationId xmlns:p14="http://schemas.microsoft.com/office/powerpoint/2010/main" val="183778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188670"/>
              </p:ext>
            </p:extLst>
          </p:nvPr>
        </p:nvGraphicFramePr>
        <p:xfrm>
          <a:off x="6315835" y="2746386"/>
          <a:ext cx="5429697" cy="22199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94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latin typeface="Baskerville Old Face" panose="02020602080505020303" pitchFamily="18" charset="0"/>
                        </a:rPr>
                        <a:t>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askerville Old Face" panose="02020602080505020303" pitchFamily="18" charset="0"/>
                        </a:rPr>
                        <a:t>Cost Per Acre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askerville Old Face" panose="02020602080505020303" pitchFamily="18" charset="0"/>
                        </a:rPr>
                        <a:t>Cost</a:t>
                      </a:r>
                      <a:r>
                        <a:rPr lang="en-US" baseline="0" dirty="0">
                          <a:latin typeface="Baskerville Old Face" panose="02020602080505020303" pitchFamily="18" charset="0"/>
                        </a:rPr>
                        <a:t> for 10 Acres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Baskerville Old Face" panose="02020602080505020303" pitchFamily="18" charset="0"/>
                        </a:rPr>
                        <a:t>Seeds (Sweet</a:t>
                      </a:r>
                      <a:r>
                        <a:rPr lang="en-US" baseline="0" dirty="0">
                          <a:latin typeface="Baskerville Old Face" panose="02020602080505020303" pitchFamily="18" charset="0"/>
                        </a:rPr>
                        <a:t> Corn)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skerville Old Face" panose="02020602080505020303" pitchFamily="18" charset="0"/>
                        </a:rPr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Baskerville Old Face" panose="02020602080505020303" pitchFamily="18" charset="0"/>
                        </a:rPr>
                        <a:t>Land/Fertilizer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skerville Old Face" panose="02020602080505020303" pitchFamily="18" charset="0"/>
                        </a:rPr>
                        <a:t>$500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Baskerville Old Face" panose="02020602080505020303" pitchFamily="18" charset="0"/>
                        </a:rPr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skerville Old Face" panose="02020602080505020303" pitchFamily="18" charset="0"/>
                        </a:rPr>
                        <a:t>$60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Baskerville Old Face" panose="02020602080505020303" pitchFamily="18" charset="0"/>
                        </a:rPr>
                        <a:t>Labor (5 workers)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skerville Old Face" panose="02020602080505020303" pitchFamily="18" charset="0"/>
                        </a:rPr>
                        <a:t>$600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Baskerville Old Face" panose="02020602080505020303" pitchFamily="18" charset="0"/>
                        </a:rPr>
                        <a:t>TOTAL:</a:t>
                      </a:r>
                      <a:r>
                        <a:rPr lang="en-US" baseline="0" dirty="0">
                          <a:latin typeface="Baskerville Old Face" panose="02020602080505020303" pitchFamily="18" charset="0"/>
                        </a:rPr>
                        <a:t> 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latin typeface="Bernard MT Condensed" panose="02050806060905020404" pitchFamily="18" charset="0"/>
              </a:rPr>
              <a:t>Costs,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229" y="2009104"/>
            <a:ext cx="5408054" cy="44640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What are our total costs?  Remember, we have 10 acres. 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Fill in the chart on your worksheet. 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Calculate the total costs per acre. 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In order to get the costs for 10 acres, what do we do? 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Calculate the total costs for 10 acres.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967650"/>
              </p:ext>
            </p:extLst>
          </p:nvPr>
        </p:nvGraphicFramePr>
        <p:xfrm>
          <a:off x="6315836" y="2730320"/>
          <a:ext cx="5429697" cy="22746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94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464">
                <a:tc>
                  <a:txBody>
                    <a:bodyPr/>
                    <a:lstStyle/>
                    <a:p>
                      <a:r>
                        <a:rPr lang="en-US" dirty="0">
                          <a:latin typeface="Baskerville Old Face" panose="02020602080505020303" pitchFamily="18" charset="0"/>
                        </a:rPr>
                        <a:t>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askerville Old Face" panose="02020602080505020303" pitchFamily="18" charset="0"/>
                        </a:rPr>
                        <a:t>Cost Per Acre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askerville Old Face" panose="02020602080505020303" pitchFamily="18" charset="0"/>
                        </a:rPr>
                        <a:t>Cost</a:t>
                      </a:r>
                      <a:r>
                        <a:rPr lang="en-US" baseline="0" dirty="0">
                          <a:latin typeface="Baskerville Old Face" panose="02020602080505020303" pitchFamily="18" charset="0"/>
                        </a:rPr>
                        <a:t> for 10 Acres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Baskerville Old Face" panose="02020602080505020303" pitchFamily="18" charset="0"/>
                        </a:rPr>
                        <a:t>Seeds (Sweet</a:t>
                      </a:r>
                      <a:r>
                        <a:rPr lang="en-US" baseline="0" dirty="0">
                          <a:latin typeface="Baskerville Old Face" panose="02020602080505020303" pitchFamily="18" charset="0"/>
                        </a:rPr>
                        <a:t> Corn)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skerville Old Face" panose="02020602080505020303" pitchFamily="18" charset="0"/>
                        </a:rPr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Baskerville Old Fa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Baskerville Old Face" panose="02020602080505020303" pitchFamily="18" charset="0"/>
                        </a:rPr>
                        <a:t>Land/Fertilizer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skerville Old Face" panose="02020602080505020303" pitchFamily="18" charset="0"/>
                        </a:rPr>
                        <a:t>$500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Baskerville Old Fa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Baskerville Old Face" panose="02020602080505020303" pitchFamily="18" charset="0"/>
                        </a:rPr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skerville Old Face" panose="02020602080505020303" pitchFamily="18" charset="0"/>
                        </a:rPr>
                        <a:t>$60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Baskerville Old Fa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Baskerville Old Face" panose="02020602080505020303" pitchFamily="18" charset="0"/>
                        </a:rPr>
                        <a:t>Labor (5 workers)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skerville Old Face" panose="02020602080505020303" pitchFamily="18" charset="0"/>
                        </a:rPr>
                        <a:t>$600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Baskerville Old Fa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Baskerville Old Face" panose="02020602080505020303" pitchFamily="18" charset="0"/>
                        </a:rPr>
                        <a:t>TOTAL:</a:t>
                      </a:r>
                      <a:r>
                        <a:rPr lang="en-US" baseline="0" dirty="0">
                          <a:latin typeface="Baskerville Old Face" panose="02020602080505020303" pitchFamily="18" charset="0"/>
                        </a:rPr>
                        <a:t> 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Baskerville Old Fa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Baskerville Old Fa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30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latin typeface="Bernard MT Condensed" panose="02050806060905020404" pitchFamily="18" charset="0"/>
              </a:rPr>
              <a:t>Gross vs. Net Profit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077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 dirty="0">
                <a:latin typeface="Baskerville Old Face" panose="02020602080505020303" pitchFamily="18" charset="0"/>
              </a:rPr>
              <a:t>Gross profit</a:t>
            </a:r>
            <a:r>
              <a:rPr lang="en-US" dirty="0">
                <a:latin typeface="Baskerville Old Face" panose="02020602080505020303" pitchFamily="18" charset="0"/>
              </a:rPr>
              <a:t> how much money you get for your crop before expenses. Essentially how much your crop is worth. 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Assume we can sell 1 acre of sweet corn for $3,400 based on market prices (that fluctuate each year).  </a:t>
            </a:r>
            <a:endParaRPr dirty="0"/>
          </a:p>
          <a:p>
            <a:r>
              <a:rPr lang="en-US" dirty="0">
                <a:latin typeface="Baskerville Old Face" panose="02020602080505020303" pitchFamily="18" charset="0"/>
              </a:rPr>
              <a:t>How can we sell the entire 10 acres of sweet corn for?</a:t>
            </a:r>
          </a:p>
          <a:p>
            <a:pPr marL="0" indent="0">
              <a:buNone/>
            </a:pPr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dirty="0">
                <a:latin typeface="Baskerville Old Face" panose="02020602080505020303" pitchFamily="18" charset="0"/>
              </a:rPr>
              <a:t>BUT… We had to spent $12,600 in costs of production. 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Once we pay for those costs, how much is our sweet corn crop worth now? This is your </a:t>
            </a:r>
            <a:r>
              <a:rPr lang="en-US" b="1" dirty="0">
                <a:latin typeface="Baskerville Old Face" panose="02020602080505020303" pitchFamily="18" charset="0"/>
              </a:rPr>
              <a:t>net profit</a:t>
            </a:r>
            <a:r>
              <a:rPr lang="en-US" dirty="0">
                <a:latin typeface="Baskerville Old Face" panose="02020602080505020303" pitchFamily="18" charset="0"/>
              </a:rPr>
              <a:t>. </a:t>
            </a:r>
            <a:endParaRPr dirty="0">
              <a:latin typeface="Calibri"/>
            </a:endParaRPr>
          </a:p>
          <a:p>
            <a:r>
              <a:rPr dirty="0">
                <a:latin typeface="Times New Roman"/>
                <a:cs typeface="Times New Roman"/>
              </a:rPr>
              <a:t>BUT WAIT!! Depending on where you sell your corn, you may have even more expenses!!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301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019" y="3605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Bernard MT Condensed" panose="02050806060905020404" pitchFamily="18" charset="0"/>
              </a:rPr>
              <a:t>Time to Sell!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1906588"/>
            <a:ext cx="8755063" cy="466760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Let’s say we want our sweet corn to be sold at Walmart. 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When we sell to a retail store, what other costs do we face?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Everyone who touches the corn gets a piece of the profit.  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Think back to the Supply Chain.  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Who gets money when you sell to a retail store?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When you sell to a retailer, the farmer (you!) </a:t>
            </a:r>
            <a:r>
              <a:rPr lang="en-US" u="sng" dirty="0">
                <a:latin typeface="Baskerville Old Face" panose="02020602080505020303" pitchFamily="18" charset="0"/>
              </a:rPr>
              <a:t>only gets 16% </a:t>
            </a:r>
            <a:r>
              <a:rPr lang="en-US" dirty="0">
                <a:latin typeface="Baskerville Old Face" panose="02020602080505020303" pitchFamily="18" charset="0"/>
              </a:rPr>
              <a:t>of the profit. 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What’s your net profit now?  Set up your equation like this: </a:t>
            </a:r>
          </a:p>
          <a:p>
            <a:pPr lvl="1"/>
            <a:r>
              <a:rPr lang="en-US" b="1" i="1" dirty="0">
                <a:latin typeface="Baskerville Old Face" panose="02020602080505020303" pitchFamily="18" charset="0"/>
              </a:rPr>
              <a:t>Total Value of 10 Acre Sweet Corn Crop after Costs * .16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675124" y="1404356"/>
            <a:ext cx="2057400" cy="4953000"/>
            <a:chOff x="2514600" y="1752600"/>
            <a:chExt cx="2057400" cy="4953000"/>
          </a:xfrm>
        </p:grpSpPr>
        <p:sp>
          <p:nvSpPr>
            <p:cNvPr id="8" name="Rectangle 7"/>
            <p:cNvSpPr/>
            <p:nvPr/>
          </p:nvSpPr>
          <p:spPr>
            <a:xfrm>
              <a:off x="2514600" y="1752600"/>
              <a:ext cx="20574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39453" y="1905000"/>
              <a:ext cx="140769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dirty="0">
                  <a:latin typeface="Baskerville Old Face" panose="02020602080505020303" pitchFamily="18" charset="0"/>
                </a:rPr>
                <a:t>Farmer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14600" y="3886200"/>
              <a:ext cx="20574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19400" y="4038600"/>
              <a:ext cx="140769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dirty="0">
                  <a:latin typeface="Baskerville Old Face" panose="02020602080505020303" pitchFamily="18" charset="0"/>
                </a:rPr>
                <a:t>Distributor </a:t>
              </a:r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3429000" y="2514600"/>
              <a:ext cx="228600" cy="228600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14600" y="2819400"/>
              <a:ext cx="20574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19400" y="2971800"/>
              <a:ext cx="140769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dirty="0">
                  <a:latin typeface="Baskerville Old Face" panose="02020602080505020303" pitchFamily="18" charset="0"/>
                </a:rPr>
                <a:t>Processor  </a:t>
              </a: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3429000" y="3581400"/>
              <a:ext cx="228600" cy="228600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14600" y="4953000"/>
              <a:ext cx="20574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19400" y="5105400"/>
              <a:ext cx="140769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dirty="0">
                  <a:latin typeface="Baskerville Old Face" panose="02020602080505020303" pitchFamily="18" charset="0"/>
                </a:rPr>
                <a:t>Retailer</a:t>
              </a:r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3429000" y="4648200"/>
              <a:ext cx="228600" cy="228600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14600" y="6019800"/>
              <a:ext cx="20574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19400" y="6172200"/>
              <a:ext cx="140769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b="1" dirty="0">
                  <a:latin typeface="Baskerville Old Face" panose="02020602080505020303" pitchFamily="18" charset="0"/>
                </a:rPr>
                <a:t>YOU!</a:t>
              </a:r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3429000" y="5715000"/>
              <a:ext cx="228600" cy="228600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3900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latin typeface="Bernard MT Condensed" panose="02050806060905020404" pitchFamily="18" charset="0"/>
              </a:rPr>
              <a:t>Time to Sell: Take Two!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175" y="1975750"/>
            <a:ext cx="889265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Let’s say we want to sell our sweet corn at the local Farmers Market.  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Let’s look at the supply chain. 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Who else gets money?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When farmers sell at the Farmers Market, they keep 100% of the profit.  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What’s your net profit now? </a:t>
            </a:r>
            <a:r>
              <a:rPr lang="en-US" dirty="0">
                <a:latin typeface="Baskerville Old Face"/>
              </a:rPr>
              <a:t> 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563962" y="2415263"/>
            <a:ext cx="2057400" cy="2819400"/>
            <a:chOff x="9563962" y="2415263"/>
            <a:chExt cx="2057400" cy="2819400"/>
          </a:xfrm>
        </p:grpSpPr>
        <p:sp>
          <p:nvSpPr>
            <p:cNvPr id="5" name="Down Arrow 4"/>
            <p:cNvSpPr/>
            <p:nvPr/>
          </p:nvSpPr>
          <p:spPr>
            <a:xfrm>
              <a:off x="10478362" y="4252650"/>
              <a:ext cx="228600" cy="228600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563962" y="2415263"/>
              <a:ext cx="2057400" cy="2819400"/>
              <a:chOff x="7162800" y="1752600"/>
              <a:chExt cx="2057400" cy="28194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7162800" y="1752600"/>
                <a:ext cx="2057400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487653" y="1905000"/>
                <a:ext cx="140769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dirty="0">
                    <a:latin typeface="Baskerville Old Face" panose="02020602080505020303" pitchFamily="18" charset="0"/>
                  </a:rPr>
                  <a:t>Farmer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162800" y="3886200"/>
                <a:ext cx="2057400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467600" y="4038600"/>
                <a:ext cx="1407695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b="1" dirty="0">
                    <a:latin typeface="Baskerville Old Face" panose="02020602080505020303" pitchFamily="18" charset="0"/>
                  </a:rPr>
                  <a:t>YOU! </a:t>
                </a:r>
              </a:p>
            </p:txBody>
          </p:sp>
          <p:sp>
            <p:nvSpPr>
              <p:cNvPr id="11" name="Down Arrow 10"/>
              <p:cNvSpPr/>
              <p:nvPr/>
            </p:nvSpPr>
            <p:spPr>
              <a:xfrm>
                <a:off x="8077200" y="2514600"/>
                <a:ext cx="228600" cy="228600"/>
              </a:xfrm>
              <a:prstGeom prst="down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162800" y="2819400"/>
                <a:ext cx="2057400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467600" y="2971800"/>
                <a:ext cx="1407695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dirty="0">
                    <a:latin typeface="Baskerville Old Face" panose="02020602080505020303" pitchFamily="18" charset="0"/>
                  </a:rPr>
                  <a:t>Table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6209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270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latin typeface="Bernard MT Condensed" panose="02050806060905020404" pitchFamily="18" charset="0"/>
              </a:rPr>
              <a:t>Which is best economically?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en-US" dirty="0">
                <a:latin typeface="Baskerville Old Face" panose="02020602080505020303" pitchFamily="18" charset="0"/>
              </a:rPr>
              <a:t>Let’s compare net profits. 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How much did you make selling your crop to Walmart?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How much did you make selling your crop at the Farmers Market?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84907"/>
              </p:ext>
            </p:extLst>
          </p:nvPr>
        </p:nvGraphicFramePr>
        <p:xfrm>
          <a:off x="2027207" y="4456981"/>
          <a:ext cx="8128000" cy="14325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1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Farmers</a:t>
                      </a:r>
                      <a:r>
                        <a:rPr lang="en-US" sz="2400" baseline="0" dirty="0">
                          <a:latin typeface="Arial"/>
                        </a:rPr>
                        <a:t> Market</a:t>
                      </a:r>
                      <a:endParaRPr lang="en-US" sz="240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$21,400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Walmart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$3,424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/>
                        </a:rPr>
                        <a:t>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/>
                        </a:rPr>
                        <a:t>$17,976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33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iscataquispublichealthcouncil.org/img/Food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5575746" cy="43815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60798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Bernard MT Condensed" panose="02050806060905020404" pitchFamily="18" charset="0"/>
                <a:ea typeface="+mj-ea"/>
                <a:cs typeface="+mj-cs"/>
              </a:rPr>
              <a:t>Do you know where to buy local?</a:t>
            </a:r>
            <a:endParaRPr lang="en-US" sz="7200" dirty="0">
              <a:latin typeface="Bernard MT Condensed" panose="020508060609050204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53836" y="1959708"/>
            <a:ext cx="3352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>
                <a:latin typeface="Baskerville Old Face" panose="02020602080505020303" pitchFamily="18" charset="0"/>
              </a:rPr>
              <a:t>Farmers Market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latin typeface="Baskerville Old Face" panose="02020602080505020303" pitchFamily="18" charset="0"/>
              </a:rPr>
              <a:t>Farm stands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latin typeface="Baskerville Old Face" panose="02020602080505020303" pitchFamily="18" charset="0"/>
              </a:rPr>
              <a:t>Some grocery stores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latin typeface="Baskerville Old Face" panose="02020602080505020303" pitchFamily="18" charset="0"/>
              </a:rPr>
              <a:t>Gardens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latin typeface="Baskerville Old Face" panose="02020602080505020303" pitchFamily="18" charset="0"/>
              </a:rPr>
              <a:t>Orchards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latin typeface="Baskerville Old Face" panose="02020602080505020303" pitchFamily="18" charset="0"/>
              </a:rPr>
              <a:t>Farms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latin typeface="Baskerville Old Face" panose="02020602080505020303" pitchFamily="18" charset="0"/>
              </a:rPr>
              <a:t>Food Banks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60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52600" y="4419600"/>
            <a:ext cx="8458200" cy="20574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s://encrypted-tbn3.gstatic.com/images?q=tbn:ANd9GcSuF7myKj6lX_yvyh30POuGJBLOVWJXbA1GVOCrqEMDKQq5ykK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5011" y="119267"/>
            <a:ext cx="3701975" cy="1977603"/>
          </a:xfrm>
          <a:prstGeom prst="rect">
            <a:avLst/>
          </a:prstGeom>
          <a:noFill/>
        </p:spPr>
      </p:pic>
      <p:pic>
        <p:nvPicPr>
          <p:cNvPr id="1028" name="Picture 4" descr="http://media.kentucky.com/smedia/2012/04/12/09/19/kHQgO.AuSt.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3730" y="3183337"/>
            <a:ext cx="4229100" cy="28171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1" y="209687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Bernard MT Condensed" panose="02050806060905020404" pitchFamily="18" charset="0"/>
              </a:rPr>
              <a:t>Have you been to the Farmers Market?</a:t>
            </a:r>
          </a:p>
        </p:txBody>
      </p:sp>
      <p:pic>
        <p:nvPicPr>
          <p:cNvPr id="1030" name="Picture 6" descr="https://encrypted-tbn3.gstatic.com/images?q=tbn:ANd9GcTpznP7Zfy6g-kCeRuZaevEQd1G7fPkjZyfDnirAQYJzlPZ3BO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167030"/>
            <a:ext cx="3785039" cy="284974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082604" y="6071501"/>
            <a:ext cx="575685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249 West Main Street, Lexington, KY 40507</a:t>
            </a:r>
          </a:p>
        </p:txBody>
      </p:sp>
    </p:spTree>
    <p:extLst>
      <p:ext uri="{BB962C8B-B14F-4D97-AF65-F5344CB8AC3E}">
        <p14:creationId xmlns:p14="http://schemas.microsoft.com/office/powerpoint/2010/main" val="2608551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latin typeface="Bernard MT Condensed" panose="02050806060905020404" pitchFamily="18" charset="0"/>
              </a:rPr>
              <a:t>What is an Economy?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378" y="2136730"/>
            <a:ext cx="6438363" cy="4351338"/>
          </a:xfrm>
        </p:spPr>
        <p:txBody>
          <a:bodyPr/>
          <a:lstStyle/>
          <a:p>
            <a:r>
              <a:rPr lang="en-US" dirty="0">
                <a:latin typeface="Baskerville Old Face" panose="02020602080505020303" pitchFamily="18" charset="0"/>
              </a:rPr>
              <a:t>The system by which goods and services are produced, sold, and bought that helps us determine how to use limited resources. </a:t>
            </a:r>
          </a:p>
          <a:p>
            <a:r>
              <a:rPr lang="en-US" u="sng" dirty="0">
                <a:latin typeface="Baskerville Old Face" panose="02020602080505020303" pitchFamily="18" charset="0"/>
              </a:rPr>
              <a:t>Production</a:t>
            </a:r>
            <a:r>
              <a:rPr lang="en-US" dirty="0">
                <a:latin typeface="Baskerville Old Face" panose="02020602080505020303" pitchFamily="18" charset="0"/>
              </a:rPr>
              <a:t>- What gets made and how?</a:t>
            </a:r>
          </a:p>
          <a:p>
            <a:r>
              <a:rPr lang="en-US" u="sng" dirty="0">
                <a:latin typeface="Baskerville Old Face" panose="02020602080505020303" pitchFamily="18" charset="0"/>
              </a:rPr>
              <a:t>Distribution</a:t>
            </a:r>
            <a:r>
              <a:rPr lang="en-US" dirty="0">
                <a:latin typeface="Baskerville Old Face" panose="02020602080505020303" pitchFamily="18" charset="0"/>
              </a:rPr>
              <a:t>- How do we get things to people who want them?</a:t>
            </a:r>
          </a:p>
          <a:p>
            <a:r>
              <a:rPr lang="en-US" u="sng" dirty="0">
                <a:latin typeface="Baskerville Old Face" panose="02020602080505020303" pitchFamily="18" charset="0"/>
              </a:rPr>
              <a:t>Consumption</a:t>
            </a:r>
            <a:r>
              <a:rPr lang="en-US" dirty="0">
                <a:latin typeface="Baskerville Old Face" panose="02020602080505020303" pitchFamily="18" charset="0"/>
              </a:rPr>
              <a:t>- What do people want, how much, and what price?</a:t>
            </a:r>
          </a:p>
        </p:txBody>
      </p:sp>
      <p:pic>
        <p:nvPicPr>
          <p:cNvPr id="1026" name="Picture 2" descr="Image result for production, distribution, and consumption of goods and serv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87" y="2360390"/>
            <a:ext cx="5094667" cy="331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37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latin typeface="Bernard MT Condensed" panose="02050806060905020404" pitchFamily="18" charset="0"/>
              </a:rPr>
              <a:t>Supply and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24" y="1690688"/>
            <a:ext cx="10515600" cy="4351338"/>
          </a:xfrm>
        </p:spPr>
        <p:txBody>
          <a:bodyPr/>
          <a:lstStyle/>
          <a:p>
            <a:r>
              <a:rPr lang="en-US" dirty="0">
                <a:latin typeface="Baskerville Old Face" panose="02020602080505020303" pitchFamily="18" charset="0"/>
              </a:rPr>
              <a:t>Supply</a:t>
            </a:r>
          </a:p>
          <a:p>
            <a:pPr lvl="1"/>
            <a:r>
              <a:rPr lang="en-US" dirty="0">
                <a:latin typeface="Baskerville Old Face" panose="02020602080505020303" pitchFamily="18" charset="0"/>
              </a:rPr>
              <a:t>How much is available to us?</a:t>
            </a:r>
          </a:p>
          <a:p>
            <a:pPr lvl="1"/>
            <a:r>
              <a:rPr lang="en-US" dirty="0">
                <a:latin typeface="Baskerville Old Face" panose="02020602080505020303" pitchFamily="18" charset="0"/>
              </a:rPr>
              <a:t>What price can it be sold for?</a:t>
            </a:r>
          </a:p>
          <a:p>
            <a:pPr lvl="1"/>
            <a:r>
              <a:rPr lang="en-US" dirty="0">
                <a:latin typeface="Baskerville Old Face" panose="02020602080505020303" pitchFamily="18" charset="0"/>
              </a:rPr>
              <a:t>When supply is high, price is high so </a:t>
            </a:r>
          </a:p>
          <a:p>
            <a:pPr marL="457200" lvl="1" indent="0">
              <a:buNone/>
            </a:pPr>
            <a:r>
              <a:rPr lang="en-US" dirty="0">
                <a:latin typeface="Baskerville Old Face" panose="02020602080505020303" pitchFamily="18" charset="0"/>
              </a:rPr>
              <a:t>	business receives more revenue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Demand</a:t>
            </a:r>
          </a:p>
          <a:p>
            <a:pPr lvl="1"/>
            <a:r>
              <a:rPr lang="en-US" dirty="0">
                <a:latin typeface="Baskerville Old Face" panose="02020602080505020303" pitchFamily="18" charset="0"/>
              </a:rPr>
              <a:t>How much do we want?</a:t>
            </a:r>
          </a:p>
          <a:p>
            <a:pPr lvl="1"/>
            <a:r>
              <a:rPr lang="en-US" dirty="0">
                <a:latin typeface="Baskerville Old Face" panose="02020602080505020303" pitchFamily="18" charset="0"/>
              </a:rPr>
              <a:t>What price are we willing to pay for it?</a:t>
            </a:r>
          </a:p>
          <a:p>
            <a:pPr lvl="1"/>
            <a:r>
              <a:rPr lang="en-US" dirty="0">
                <a:latin typeface="Baskerville Old Face" panose="02020602080505020303" pitchFamily="18" charset="0"/>
              </a:rPr>
              <a:t>When demand is high, price is often</a:t>
            </a:r>
          </a:p>
          <a:p>
            <a:pPr marL="457200" lvl="1" indent="0">
              <a:buNone/>
            </a:pPr>
            <a:r>
              <a:rPr lang="en-US" dirty="0">
                <a:latin typeface="Baskerville Old Face" panose="02020602080505020303" pitchFamily="18" charset="0"/>
              </a:rPr>
              <a:t>	low. Think Black Friday sales!</a:t>
            </a:r>
          </a:p>
        </p:txBody>
      </p:sp>
      <p:pic>
        <p:nvPicPr>
          <p:cNvPr id="2050" name="Picture 2" descr="Image result for black friday shop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605" y="1851114"/>
            <a:ext cx="59055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29500" y="5604992"/>
            <a:ext cx="4211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Example: Black Friday Shopping </a:t>
            </a:r>
          </a:p>
        </p:txBody>
      </p:sp>
    </p:spTree>
    <p:extLst>
      <p:ext uri="{BB962C8B-B14F-4D97-AF65-F5344CB8AC3E}">
        <p14:creationId xmlns:p14="http://schemas.microsoft.com/office/powerpoint/2010/main" val="3766755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44303" y="619781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latin typeface="Bernard MT Condensed" panose="02050806060905020404" pitchFamily="18" charset="0"/>
              </a:rPr>
              <a:t>Economics: </a:t>
            </a:r>
            <a:br>
              <a:rPr lang="en-US" sz="8000" dirty="0">
                <a:latin typeface="Bernard MT Condensed" panose="02050806060905020404" pitchFamily="18" charset="0"/>
              </a:rPr>
            </a:br>
            <a:r>
              <a:rPr lang="en-US" sz="8000" dirty="0">
                <a:latin typeface="Bernard MT Condensed" panose="02050806060905020404" pitchFamily="18" charset="0"/>
              </a:rPr>
              <a:t>Supply &amp; Demand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77603" y="2296180"/>
            <a:ext cx="7772400" cy="4561820"/>
            <a:chOff x="1752600" y="1524000"/>
            <a:chExt cx="7772400" cy="456182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2819400" y="1600200"/>
              <a:ext cx="0" cy="3886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819400" y="5486400"/>
              <a:ext cx="5867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429000" y="2135386"/>
              <a:ext cx="4267200" cy="26652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276600" y="1981200"/>
              <a:ext cx="4419600" cy="28956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819400" y="3505200"/>
              <a:ext cx="2743200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562600" y="3505200"/>
              <a:ext cx="0" cy="198120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752600" y="15240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prstClr val="black"/>
                  </a:solidFill>
                  <a:latin typeface="Baskerville Old Face" panose="02020602080505020303" pitchFamily="18" charset="0"/>
                </a:rPr>
                <a:t>Price</a:t>
              </a:r>
              <a:endParaRPr lang="en-US" b="1" dirty="0">
                <a:solidFill>
                  <a:prstClr val="black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91400" y="5562600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prstClr val="black"/>
                  </a:solidFill>
                  <a:latin typeface="Baskerville Old Face" panose="02020602080505020303" pitchFamily="18" charset="0"/>
                </a:rPr>
                <a:t>Quantity</a:t>
              </a:r>
              <a:endParaRPr lang="en-US" b="1" dirty="0">
                <a:solidFill>
                  <a:prstClr val="black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52600" y="3352800"/>
              <a:ext cx="1137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Baskerville Old Face" panose="02020602080505020303" pitchFamily="18" charset="0"/>
                </a:rPr>
                <a:t>$1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029200" y="5638800"/>
              <a:ext cx="1137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Baskerville Old Face" panose="02020602080505020303" pitchFamily="18" charset="0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96200" y="4800600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Baskerville Old Face" panose="02020602080505020303" pitchFamily="18" charset="0"/>
                </a:rPr>
                <a:t>Demand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696200" y="190500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3B4F18"/>
                  </a:solidFill>
                  <a:latin typeface="Baskerville Old Face" panose="02020602080505020303" pitchFamily="18" charset="0"/>
                </a:rPr>
                <a:t>Supply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3146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829800" cy="1143000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latin typeface="Bernard MT Condensed" panose="02050806060905020404" pitchFamily="18" charset="0"/>
              </a:rPr>
              <a:t>Economics: Supply Chain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943600" y="32004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askerville Old Face" panose="02020602080505020303" pitchFamily="18" charset="0"/>
              </a:rPr>
              <a:t>VS.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66229" y="1397915"/>
            <a:ext cx="3839271" cy="5126821"/>
            <a:chOff x="2438400" y="1393686"/>
            <a:chExt cx="3839271" cy="5126821"/>
          </a:xfrm>
        </p:grpSpPr>
        <p:grpSp>
          <p:nvGrpSpPr>
            <p:cNvPr id="2" name="Group 1"/>
            <p:cNvGrpSpPr/>
            <p:nvPr/>
          </p:nvGrpSpPr>
          <p:grpSpPr>
            <a:xfrm>
              <a:off x="2438400" y="1393686"/>
              <a:ext cx="3581400" cy="5029200"/>
              <a:chOff x="2514600" y="1676400"/>
              <a:chExt cx="3581400" cy="5029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2514600" y="1752600"/>
                <a:ext cx="2057400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839453" y="1905000"/>
                <a:ext cx="140769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dirty="0">
                    <a:latin typeface="Baskerville Old Face" panose="02020602080505020303" pitchFamily="18" charset="0"/>
                  </a:rPr>
                  <a:t>Farmer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514600" y="3886200"/>
                <a:ext cx="2057400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819400" y="4038600"/>
                <a:ext cx="1407695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dirty="0">
                    <a:latin typeface="Baskerville Old Face" panose="02020602080505020303" pitchFamily="18" charset="0"/>
                  </a:rPr>
                  <a:t>Distributor </a:t>
                </a:r>
              </a:p>
            </p:txBody>
          </p:sp>
          <p:sp>
            <p:nvSpPr>
              <p:cNvPr id="42" name="Down Arrow 41"/>
              <p:cNvSpPr/>
              <p:nvPr/>
            </p:nvSpPr>
            <p:spPr>
              <a:xfrm>
                <a:off x="3429000" y="2514600"/>
                <a:ext cx="228600" cy="228600"/>
              </a:xfrm>
              <a:prstGeom prst="down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514600" y="2819400"/>
                <a:ext cx="2057400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819400" y="2971800"/>
                <a:ext cx="1407695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dirty="0">
                    <a:latin typeface="Baskerville Old Face" panose="02020602080505020303" pitchFamily="18" charset="0"/>
                  </a:rPr>
                  <a:t>Processor  </a:t>
                </a:r>
              </a:p>
            </p:txBody>
          </p:sp>
          <p:sp>
            <p:nvSpPr>
              <p:cNvPr id="45" name="Down Arrow 44"/>
              <p:cNvSpPr/>
              <p:nvPr/>
            </p:nvSpPr>
            <p:spPr>
              <a:xfrm>
                <a:off x="3429000" y="3581400"/>
                <a:ext cx="228600" cy="228600"/>
              </a:xfrm>
              <a:prstGeom prst="down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514600" y="4953000"/>
                <a:ext cx="2057400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819400" y="5105400"/>
                <a:ext cx="1407695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dirty="0">
                    <a:latin typeface="Baskerville Old Face" panose="02020602080505020303" pitchFamily="18" charset="0"/>
                  </a:rPr>
                  <a:t>Retailer</a:t>
                </a:r>
              </a:p>
            </p:txBody>
          </p:sp>
          <p:sp>
            <p:nvSpPr>
              <p:cNvPr id="48" name="Down Arrow 47"/>
              <p:cNvSpPr/>
              <p:nvPr/>
            </p:nvSpPr>
            <p:spPr>
              <a:xfrm>
                <a:off x="3429000" y="4648200"/>
                <a:ext cx="228600" cy="228600"/>
              </a:xfrm>
              <a:prstGeom prst="down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514600" y="6019800"/>
                <a:ext cx="2057400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819400" y="6172200"/>
                <a:ext cx="1407695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b="1" dirty="0">
                    <a:latin typeface="Baskerville Old Face" panose="02020602080505020303" pitchFamily="18" charset="0"/>
                  </a:rPr>
                  <a:t>YOU!</a:t>
                </a:r>
              </a:p>
            </p:txBody>
          </p:sp>
          <p:sp>
            <p:nvSpPr>
              <p:cNvPr id="51" name="Down Arrow 50"/>
              <p:cNvSpPr/>
              <p:nvPr/>
            </p:nvSpPr>
            <p:spPr>
              <a:xfrm>
                <a:off x="3429000" y="5715000"/>
                <a:ext cx="228600" cy="228600"/>
              </a:xfrm>
              <a:prstGeom prst="down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00601" y="1676400"/>
                <a:ext cx="892175" cy="766278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48201" y="2743200"/>
                <a:ext cx="1379537" cy="744436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02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648200" y="3733801"/>
                <a:ext cx="1300162" cy="995751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03" name="Picture 7" descr="latest?cb=2010070215074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12149" b="8018"/>
              <a:stretch>
                <a:fillRect/>
              </a:stretch>
            </p:blipFill>
            <p:spPr bwMode="auto">
              <a:xfrm>
                <a:off x="4724400" y="4876801"/>
                <a:ext cx="1371600" cy="845185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</p:pic>
        </p:grpSp>
        <p:pic>
          <p:nvPicPr>
            <p:cNvPr id="4104" name="Picture 8" descr="m8ielarc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23941" y="5682307"/>
              <a:ext cx="1653730" cy="8382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7298433" y="2202586"/>
            <a:ext cx="3505201" cy="2971800"/>
            <a:chOff x="7175679" y="1656050"/>
            <a:chExt cx="3505201" cy="2971800"/>
          </a:xfrm>
        </p:grpSpPr>
        <p:sp>
          <p:nvSpPr>
            <p:cNvPr id="59" name="Down Arrow 58"/>
            <p:cNvSpPr/>
            <p:nvPr/>
          </p:nvSpPr>
          <p:spPr>
            <a:xfrm>
              <a:off x="8077200" y="3581400"/>
              <a:ext cx="228600" cy="228600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175679" y="1656050"/>
              <a:ext cx="3505201" cy="2971800"/>
              <a:chOff x="7162800" y="1676400"/>
              <a:chExt cx="3505201" cy="297180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7162800" y="1752600"/>
                <a:ext cx="2057400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487653" y="1905000"/>
                <a:ext cx="140769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dirty="0">
                    <a:latin typeface="Baskerville Old Face" panose="02020602080505020303" pitchFamily="18" charset="0"/>
                  </a:rPr>
                  <a:t>Farmer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7162800" y="3886200"/>
                <a:ext cx="2057400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7467600" y="4038600"/>
                <a:ext cx="1407695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b="1" dirty="0">
                    <a:latin typeface="Baskerville Old Face" panose="02020602080505020303" pitchFamily="18" charset="0"/>
                  </a:rPr>
                  <a:t>YOU! </a:t>
                </a:r>
              </a:p>
            </p:txBody>
          </p:sp>
          <p:sp>
            <p:nvSpPr>
              <p:cNvPr id="56" name="Down Arrow 55"/>
              <p:cNvSpPr/>
              <p:nvPr/>
            </p:nvSpPr>
            <p:spPr>
              <a:xfrm>
                <a:off x="8077200" y="2514600"/>
                <a:ext cx="228600" cy="228600"/>
              </a:xfrm>
              <a:prstGeom prst="down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7162800" y="2819400"/>
                <a:ext cx="2057400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7467600" y="2971800"/>
                <a:ext cx="1407695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dirty="0">
                    <a:latin typeface="Baskerville Old Face" panose="02020602080505020303" pitchFamily="18" charset="0"/>
                  </a:rPr>
                  <a:t>Table </a:t>
                </a:r>
              </a:p>
            </p:txBody>
          </p:sp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448801" y="1676400"/>
                <a:ext cx="892175" cy="766278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05" name="Picture 9" descr="m8ielarc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9164610" y="3886200"/>
                <a:ext cx="1503391" cy="7620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</p:pic>
          <p:pic>
            <p:nvPicPr>
              <p:cNvPr id="4106" name="Picture 10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9448800" y="2590801"/>
                <a:ext cx="990600" cy="995729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val="332271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223" y="369888"/>
            <a:ext cx="11844552" cy="1066800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latin typeface="Bernard MT Condensed" panose="02050806060905020404" pitchFamily="18" charset="0"/>
              </a:rPr>
              <a:t>Farm to School Economic Benefits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2415" y="1906073"/>
            <a:ext cx="5139744" cy="4572000"/>
          </a:xfrm>
        </p:spPr>
        <p:txBody>
          <a:bodyPr>
            <a:normAutofit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Farmers have a new place to sell their local food!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Local farmers get to keep more </a:t>
            </a:r>
            <a:r>
              <a:rPr lang="en-US" dirty="0">
                <a:solidFill>
                  <a:srgbClr val="00B050"/>
                </a:solidFill>
                <a:latin typeface="Baskerville Old Face" panose="02020602080505020303" pitchFamily="18" charset="0"/>
              </a:rPr>
              <a:t>$MONEY$</a:t>
            </a:r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dirty="0">
                <a:latin typeface="Baskerville Old Face" panose="02020602080505020303" pitchFamily="18" charset="0"/>
              </a:rPr>
              <a:t>YOU get to eat tasty, local, &amp; healthy food!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That </a:t>
            </a:r>
            <a:r>
              <a:rPr lang="en-US" dirty="0">
                <a:solidFill>
                  <a:srgbClr val="00B050"/>
                </a:solidFill>
                <a:latin typeface="Baskerville Old Face" panose="02020602080505020303" pitchFamily="18" charset="0"/>
              </a:rPr>
              <a:t>$MONEY$</a:t>
            </a:r>
            <a:r>
              <a:rPr lang="en-US" dirty="0">
                <a:latin typeface="Baskerville Old Face" panose="02020602080505020303" pitchFamily="18" charset="0"/>
              </a:rPr>
              <a:t> stays INSIDE the community!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12930397"/>
              </p:ext>
            </p:extLst>
          </p:nvPr>
        </p:nvGraphicFramePr>
        <p:xfrm>
          <a:off x="4298682" y="123482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914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latin typeface="Bernard MT Condensed" panose="02050806060905020404" pitchFamily="18" charset="0"/>
              </a:rPr>
              <a:t>Profit Difference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We’ve learned about how selling food locally and to retailers has many different steps</a:t>
            </a:r>
          </a:p>
          <a:p>
            <a:pPr marL="0" indent="0">
              <a:buNone/>
            </a:pPr>
            <a:r>
              <a:rPr lang="en-US" dirty="0">
                <a:latin typeface="Baskerville Old Face" panose="02020602080505020303" pitchFamily="18" charset="0"/>
              </a:rPr>
              <a:t>. 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But what is the difference in profit? </a:t>
            </a:r>
          </a:p>
          <a:p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dirty="0">
                <a:latin typeface="Baskerville Old Face" panose="02020602080505020303" pitchFamily="18" charset="0"/>
              </a:rPr>
              <a:t>We’re about to find out! 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291" y="2555874"/>
            <a:ext cx="4302125" cy="430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38800" y="3103808"/>
            <a:ext cx="2424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Retailer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This Way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44225" y="4540560"/>
            <a:ext cx="2424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Farmers Market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This Way</a:t>
            </a:r>
          </a:p>
        </p:txBody>
      </p:sp>
    </p:spTree>
    <p:extLst>
      <p:ext uri="{BB962C8B-B14F-4D97-AF65-F5344CB8AC3E}">
        <p14:creationId xmlns:p14="http://schemas.microsoft.com/office/powerpoint/2010/main" val="2356345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latin typeface="Bernard MT Condensed" panose="02050806060905020404" pitchFamily="18" charset="0"/>
              </a:rPr>
              <a:t>You Crop Grower, You!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022465" cy="4351338"/>
          </a:xfrm>
        </p:spPr>
        <p:txBody>
          <a:bodyPr/>
          <a:lstStyle/>
          <a:p>
            <a:r>
              <a:rPr lang="en-US" dirty="0">
                <a:latin typeface="Baskerville Old Face" panose="02020602080505020303" pitchFamily="18" charset="0"/>
              </a:rPr>
              <a:t>You have inherited 10 acres of land from a long lost relative.  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You’ve decided to plant sweet corn on your farm, because it’s your favorite vegetable.  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Your goal: Make the most money possible!  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Follow along on your Crop Grower worksheet to figure out the best way to do that! </a:t>
            </a:r>
          </a:p>
        </p:txBody>
      </p:sp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832">
            <a:off x="7864653" y="1373231"/>
            <a:ext cx="4076418" cy="58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498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830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latin typeface="Bernard MT Condensed" panose="02050806060905020404" pitchFamily="18" charset="0"/>
              </a:rPr>
              <a:t>Costs of Sweet Corn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346" y="2073975"/>
            <a:ext cx="10515600" cy="4351338"/>
          </a:xfrm>
        </p:spPr>
        <p:txBody>
          <a:bodyPr/>
          <a:lstStyle/>
          <a:p>
            <a:r>
              <a:rPr lang="en-US" dirty="0">
                <a:latin typeface="Baskerville Old Face" panose="02020602080505020303" pitchFamily="18" charset="0"/>
              </a:rPr>
              <a:t>Ever heard of the saying, you have to spend money to make money?  Well, it’s true!  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To produce a corn crop, you will need to think about the following costs.  </a:t>
            </a:r>
          </a:p>
          <a:p>
            <a:pPr lvl="1"/>
            <a:r>
              <a:rPr lang="en-US" dirty="0">
                <a:latin typeface="Baskerville Old Face" panose="02020602080505020303" pitchFamily="18" charset="0"/>
              </a:rPr>
              <a:t>Seeds</a:t>
            </a:r>
          </a:p>
          <a:p>
            <a:pPr lvl="1"/>
            <a:r>
              <a:rPr lang="en-US" dirty="0">
                <a:latin typeface="Baskerville Old Face" panose="02020602080505020303" pitchFamily="18" charset="0"/>
              </a:rPr>
              <a:t>Land/Fertilizer</a:t>
            </a:r>
          </a:p>
          <a:p>
            <a:pPr lvl="1"/>
            <a:r>
              <a:rPr lang="en-US" dirty="0">
                <a:latin typeface="Baskerville Old Face" panose="02020602080505020303" pitchFamily="18" charset="0"/>
              </a:rPr>
              <a:t>Water</a:t>
            </a:r>
          </a:p>
          <a:p>
            <a:pPr lvl="1"/>
            <a:r>
              <a:rPr lang="en-US" dirty="0">
                <a:latin typeface="Baskerville Old Face" panose="02020602080505020303" pitchFamily="18" charset="0"/>
              </a:rPr>
              <a:t>Labor </a:t>
            </a:r>
          </a:p>
        </p:txBody>
      </p:sp>
      <p:pic>
        <p:nvPicPr>
          <p:cNvPr id="3074" name="Picture 2" descr="Image result for have to spend money to make mo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126" y="3467486"/>
            <a:ext cx="5588402" cy="320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378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1068</Words>
  <Application>Microsoft Macintosh PowerPoint</Application>
  <PresentationFormat>Widescreen</PresentationFormat>
  <Paragraphs>160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Baskerville Old Face</vt:lpstr>
      <vt:lpstr>Bernard MT Condensed</vt:lpstr>
      <vt:lpstr>Calibri</vt:lpstr>
      <vt:lpstr>Calibri Light</vt:lpstr>
      <vt:lpstr>Times New Roman</vt:lpstr>
      <vt:lpstr>Office Theme</vt:lpstr>
      <vt:lpstr>Show Me the Money</vt:lpstr>
      <vt:lpstr>What is an Economy?</vt:lpstr>
      <vt:lpstr>Supply and Demand</vt:lpstr>
      <vt:lpstr>Economics:  Supply &amp; Demand</vt:lpstr>
      <vt:lpstr>Economics: Supply Chain</vt:lpstr>
      <vt:lpstr>Farm to School Economic Benefits</vt:lpstr>
      <vt:lpstr>Profit Difference</vt:lpstr>
      <vt:lpstr>You Crop Grower, You! </vt:lpstr>
      <vt:lpstr>Costs of Sweet Corn Production</vt:lpstr>
      <vt:lpstr>Costs, continued</vt:lpstr>
      <vt:lpstr>Gross vs. Net Profit</vt:lpstr>
      <vt:lpstr>Time to Sell!</vt:lpstr>
      <vt:lpstr>Time to Sell: Take Two! </vt:lpstr>
      <vt:lpstr>Which is best economically?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Kendall Mallory</dc:creator>
  <cp:lastModifiedBy>McKenzie Fox</cp:lastModifiedBy>
  <cp:revision>97</cp:revision>
  <dcterms:created xsi:type="dcterms:W3CDTF">2017-04-09T23:17:25Z</dcterms:created>
  <dcterms:modified xsi:type="dcterms:W3CDTF">2021-08-20T14:22:24Z</dcterms:modified>
</cp:coreProperties>
</file>