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67" r:id="rId2"/>
    <p:sldId id="278" r:id="rId3"/>
    <p:sldId id="271" r:id="rId4"/>
    <p:sldId id="257" r:id="rId5"/>
    <p:sldId id="259" r:id="rId6"/>
    <p:sldId id="269" r:id="rId7"/>
    <p:sldId id="270" r:id="rId8"/>
    <p:sldId id="275" r:id="rId9"/>
    <p:sldId id="258" r:id="rId10"/>
    <p:sldId id="274" r:id="rId11"/>
    <p:sldId id="262" r:id="rId12"/>
    <p:sldId id="263" r:id="rId13"/>
    <p:sldId id="256" r:id="rId14"/>
    <p:sldId id="26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FFA8"/>
    <a:srgbClr val="00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801" autoAdjust="0"/>
  </p:normalViewPr>
  <p:slideViewPr>
    <p:cSldViewPr>
      <p:cViewPr varScale="1">
        <p:scale>
          <a:sx n="77" d="100"/>
          <a:sy n="77" d="100"/>
        </p:scale>
        <p:origin x="26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D9B665-FF84-40DD-A265-2A504CEF1FE1}" type="datetimeFigureOut">
              <a:rPr lang="en-US" smtClean="0"/>
              <a:pPr/>
              <a:t>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453750-297D-474C-A5DD-259FC8603330}" type="slidenum">
              <a:rPr lang="en-US" smtClean="0"/>
              <a:pPr/>
              <a:t>‹#›</a:t>
            </a:fld>
            <a:endParaRPr lang="en-US"/>
          </a:p>
        </p:txBody>
      </p:sp>
    </p:spTree>
    <p:extLst>
      <p:ext uri="{BB962C8B-B14F-4D97-AF65-F5344CB8AC3E}">
        <p14:creationId xmlns:p14="http://schemas.microsoft.com/office/powerpoint/2010/main" val="635374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E9C07-EBBB-44FF-A4B2-BBD3E554A5DD}" type="datetimeFigureOut">
              <a:rPr lang="en-US" smtClean="0"/>
              <a:pPr/>
              <a:t>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226E5-ACDC-4678-8254-363D27ADE338}" type="slidenum">
              <a:rPr lang="en-US" smtClean="0"/>
              <a:pPr/>
              <a:t>‹#›</a:t>
            </a:fld>
            <a:endParaRPr lang="en-US"/>
          </a:p>
        </p:txBody>
      </p:sp>
    </p:spTree>
    <p:extLst>
      <p:ext uri="{BB962C8B-B14F-4D97-AF65-F5344CB8AC3E}">
        <p14:creationId xmlns:p14="http://schemas.microsoft.com/office/powerpoint/2010/main" val="273274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all—my name is (insert name here) and we are going to be talking about why local food is good for the economy.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we are going to play a name game. We are going to go around the room, say our first name and then pick a fruit or vegetable that has the same first letter as our name. Example, my name is Reena and a vegetable that starts with R is Radish!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the name game stay on slide 1 and ask: Does anyone know what local food is? Has anyone see the Kentucky Proud or KY local in the grocery store? What about in your school?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when you see KY Proud or KY local or see you have a farm to school meal in your cafeteria—that means the food you are eating has been grown by a farmer in KY. </a:t>
            </a:r>
          </a:p>
          <a:p>
            <a:endParaRPr lang="en-US"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1</a:t>
            </a:fld>
            <a:endParaRPr lang="en-US"/>
          </a:p>
        </p:txBody>
      </p:sp>
    </p:spTree>
    <p:extLst>
      <p:ext uri="{BB962C8B-B14F-4D97-AF65-F5344CB8AC3E}">
        <p14:creationId xmlns:p14="http://schemas.microsoft.com/office/powerpoint/2010/main" val="92426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you, as the consumer, you spend $1 on an apple. It makes a big difference where you buy this apple.</a:t>
            </a:r>
          </a:p>
          <a:p>
            <a:r>
              <a:rPr lang="en-US" dirty="0"/>
              <a:t>If you buy it from a local farmer (one from Lexington or Kentucky), almost half of that dollar will go back into the local community (Lexington or Kentucky).</a:t>
            </a:r>
          </a:p>
          <a:p>
            <a:r>
              <a:rPr lang="en-US" dirty="0"/>
              <a:t>But if you buy an apple from WalMart that came from Washington, only 15 cents of that dollar will go back into </a:t>
            </a:r>
            <a:r>
              <a:rPr lang="en-US" i="1" dirty="0"/>
              <a:t>your </a:t>
            </a:r>
            <a:r>
              <a:rPr lang="en-US" dirty="0"/>
              <a:t>community.</a:t>
            </a:r>
            <a:endParaRPr lang="en-US" i="1" dirty="0"/>
          </a:p>
          <a:p>
            <a:endParaRPr lang="en-US" dirty="0"/>
          </a:p>
          <a:p>
            <a:r>
              <a:rPr lang="en-US" dirty="0"/>
              <a:t>Why does that matter? What does it mean for money to stay in the local community?</a:t>
            </a:r>
          </a:p>
          <a:p>
            <a:r>
              <a:rPr lang="en-US" i="1" dirty="0"/>
              <a:t>It means better roads, hospitals, schools, teachers, </a:t>
            </a:r>
            <a:r>
              <a:rPr lang="en-US" i="1" dirty="0" err="1"/>
              <a:t>etc</a:t>
            </a:r>
            <a:r>
              <a:rPr lang="en-US" i="1" dirty="0"/>
              <a:t>!</a:t>
            </a:r>
            <a:endParaRPr lang="en-US"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10</a:t>
            </a:fld>
            <a:endParaRPr lang="en-US"/>
          </a:p>
        </p:txBody>
      </p:sp>
    </p:spTree>
    <p:extLst>
      <p:ext uri="{BB962C8B-B14F-4D97-AF65-F5344CB8AC3E}">
        <p14:creationId xmlns:p14="http://schemas.microsoft.com/office/powerpoint/2010/main" val="3460935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Money Activity: </a:t>
            </a:r>
          </a:p>
          <a:p>
            <a:endParaRPr lang="en-US" dirty="0"/>
          </a:p>
          <a:p>
            <a:r>
              <a:rPr lang="en-US" dirty="0"/>
              <a:t>Materials List: 10 fake $1 bills, </a:t>
            </a:r>
            <a:r>
              <a:rPr lang="en-US" b="1" dirty="0"/>
              <a:t>1 piece</a:t>
            </a:r>
            <a:r>
              <a:rPr lang="en-US" b="1" baseline="0" dirty="0"/>
              <a:t> of fruit</a:t>
            </a:r>
            <a:r>
              <a:rPr lang="en-US" baseline="0" dirty="0"/>
              <a:t>, paper signs for each role to hold or hang around their necks</a:t>
            </a:r>
            <a:r>
              <a:rPr lang="en-US" dirty="0"/>
              <a:t>.</a:t>
            </a:r>
            <a:endParaRPr lang="en-US" baseline="0" dirty="0"/>
          </a:p>
          <a:p>
            <a:endParaRPr lang="en-US" dirty="0"/>
          </a:p>
          <a:p>
            <a:pPr marL="228600" indent="-228600">
              <a:buFont typeface="Calibri"/>
              <a:buAutoNum type="arabicPeriod"/>
            </a:pPr>
            <a:r>
              <a:rPr lang="en-US" dirty="0"/>
              <a:t>Call 6</a:t>
            </a:r>
            <a:r>
              <a:rPr lang="en-US" baseline="0" dirty="0"/>
              <a:t> children </a:t>
            </a:r>
            <a:r>
              <a:rPr lang="en-US" dirty="0"/>
              <a:t>to</a:t>
            </a:r>
            <a:r>
              <a:rPr lang="en-US" baseline="0" dirty="0"/>
              <a:t> the front of the room and </a:t>
            </a:r>
            <a:r>
              <a:rPr lang="en-US" dirty="0"/>
              <a:t>pass out </a:t>
            </a:r>
            <a:r>
              <a:rPr lang="en-US" baseline="0" dirty="0"/>
              <a:t>roles</a:t>
            </a:r>
            <a:r>
              <a:rPr lang="en-US" dirty="0"/>
              <a:t> --</a:t>
            </a:r>
            <a:r>
              <a:rPr lang="en-US" baseline="0" dirty="0"/>
              <a:t> Farmer, Processor, Distributor, Retailer, School, or You (the Consumer).</a:t>
            </a:r>
            <a:r>
              <a:rPr lang="en-US" dirty="0"/>
              <a:t> </a:t>
            </a:r>
            <a:endParaRPr dirty="0"/>
          </a:p>
          <a:p>
            <a:pPr marL="228600" indent="-228600">
              <a:buAutoNum type="arabicPeriod"/>
            </a:pPr>
            <a:r>
              <a:rPr lang="en-US" dirty="0"/>
              <a:t>Have the students first line up in order of the industrial food chain (School will sit out for now).</a:t>
            </a:r>
          </a:p>
          <a:p>
            <a:pPr marL="228600" indent="-228600">
              <a:buFont typeface="Calibri"/>
              <a:buAutoNum type="arabicPeriod"/>
            </a:pPr>
            <a:r>
              <a:rPr lang="en-US" baseline="0" dirty="0"/>
              <a:t>The Farmer passes the apple to the Consumer through all of the other students</a:t>
            </a:r>
            <a:r>
              <a:rPr lang="en-US" dirty="0"/>
              <a:t>. As the apple goes down the line, briefly explain the role of each...</a:t>
            </a:r>
            <a:endParaRPr dirty="0"/>
          </a:p>
          <a:p>
            <a:pPr marL="685800" lvl="1" indent="-228600">
              <a:buAutoNum type="arabicPeriod"/>
            </a:pPr>
            <a:r>
              <a:rPr lang="en-US" dirty="0"/>
              <a:t>Farmer grows the fruit</a:t>
            </a:r>
          </a:p>
          <a:p>
            <a:pPr marL="685800" lvl="1" indent="-228600">
              <a:buAutoNum type="arabicPeriod"/>
            </a:pPr>
            <a:r>
              <a:rPr lang="en-US" dirty="0"/>
              <a:t>Processor washes and packages it</a:t>
            </a:r>
          </a:p>
          <a:p>
            <a:pPr marL="685800" lvl="1" indent="-228600">
              <a:buAutoNum type="arabicPeriod"/>
            </a:pPr>
            <a:r>
              <a:rPr lang="en-US" dirty="0"/>
              <a:t>Distributor transports it</a:t>
            </a:r>
          </a:p>
          <a:p>
            <a:pPr marL="685800" lvl="1" indent="-228600">
              <a:buAutoNum type="arabicPeriod"/>
            </a:pPr>
            <a:r>
              <a:rPr lang="en-US" dirty="0"/>
              <a:t>Retailer is the store (I.e. Kroger, Walmart, </a:t>
            </a:r>
            <a:r>
              <a:rPr lang="en-US" dirty="0" err="1"/>
              <a:t>etc</a:t>
            </a:r>
            <a:r>
              <a:rPr lang="en-US" dirty="0"/>
              <a:t>)</a:t>
            </a:r>
          </a:p>
          <a:p>
            <a:pPr marL="228600" indent="-228600">
              <a:buAutoNum type="arabicPeriod"/>
            </a:pPr>
            <a:r>
              <a:rPr lang="en-US" dirty="0"/>
              <a:t>Once the apple reaches the consumer, they</a:t>
            </a:r>
            <a:r>
              <a:rPr lang="en-US" baseline="0" dirty="0"/>
              <a:t> </a:t>
            </a:r>
            <a:r>
              <a:rPr lang="en-US" dirty="0"/>
              <a:t>then pass </a:t>
            </a:r>
            <a:r>
              <a:rPr lang="en-US" baseline="0" dirty="0"/>
              <a:t>the money </a:t>
            </a:r>
            <a:r>
              <a:rPr lang="en-US" dirty="0"/>
              <a:t>(whole $10) through</a:t>
            </a:r>
            <a:r>
              <a:rPr lang="en-US" baseline="0" dirty="0"/>
              <a:t> the chain of students. Each student/role takes $2 and the Farmer</a:t>
            </a:r>
            <a:r>
              <a:rPr lang="en-US" dirty="0"/>
              <a:t> should be </a:t>
            </a:r>
            <a:r>
              <a:rPr lang="en-US" baseline="0" dirty="0"/>
              <a:t>left with $4.</a:t>
            </a:r>
            <a:r>
              <a:rPr lang="en-US" dirty="0"/>
              <a:t> </a:t>
            </a:r>
            <a:endParaRPr dirty="0"/>
          </a:p>
          <a:p>
            <a:pPr marL="228600" indent="-228600">
              <a:buFont typeface="+mj-lt"/>
              <a:buAutoNum type="arabicPeriod"/>
            </a:pPr>
            <a:r>
              <a:rPr lang="en-US" dirty="0"/>
              <a:t>Now repeat </a:t>
            </a:r>
            <a:r>
              <a:rPr lang="en-US" baseline="0" dirty="0"/>
              <a:t>with the Farm to School chain of students</a:t>
            </a:r>
            <a:r>
              <a:rPr lang="en-US" dirty="0"/>
              <a:t> </a:t>
            </a:r>
            <a:r>
              <a:rPr lang="en-US" baseline="0" dirty="0"/>
              <a:t>(take out the Processor, Distributor, Retailer</a:t>
            </a:r>
            <a:r>
              <a:rPr lang="en-US" dirty="0"/>
              <a:t> and add in School</a:t>
            </a:r>
            <a:r>
              <a:rPr lang="en-US" baseline="0" dirty="0"/>
              <a:t>); the Farmer gets to keep $8.</a:t>
            </a:r>
            <a:r>
              <a:rPr lang="en-US" dirty="0"/>
              <a:t> </a:t>
            </a:r>
          </a:p>
        </p:txBody>
      </p:sp>
      <p:sp>
        <p:nvSpPr>
          <p:cNvPr id="4" name="Slide Number Placeholder 3"/>
          <p:cNvSpPr>
            <a:spLocks noGrp="1"/>
          </p:cNvSpPr>
          <p:nvPr>
            <p:ph type="sldNum" sz="quarter" idx="10"/>
          </p:nvPr>
        </p:nvSpPr>
        <p:spPr/>
        <p:txBody>
          <a:bodyPr/>
          <a:lstStyle/>
          <a:p>
            <a:fld id="{4F6226E5-ACDC-4678-8254-363D27ADE338}" type="slidenum">
              <a:rPr lang="en-US" smtClean="0"/>
              <a:pPr/>
              <a:t>11</a:t>
            </a:fld>
            <a:endParaRPr lang="en-US"/>
          </a:p>
        </p:txBody>
      </p:sp>
    </p:spTree>
    <p:extLst>
      <p:ext uri="{BB962C8B-B14F-4D97-AF65-F5344CB8AC3E}">
        <p14:creationId xmlns:p14="http://schemas.microsoft.com/office/powerpoint/2010/main" val="196140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buying local food from farmers is the ideal way to go. It's not always possible. Why?</a:t>
            </a:r>
          </a:p>
          <a:p>
            <a:r>
              <a:rPr lang="en-US" i="1" dirty="0"/>
              <a:t>1. Some things don't grow here – bananas, avocados, oranges, etc. We don’t have the right environment</a:t>
            </a:r>
            <a:r>
              <a:rPr lang="en-US" i="1" baseline="0" dirty="0"/>
              <a:t> for some thins.</a:t>
            </a:r>
            <a:endParaRPr lang="en-US" i="1" dirty="0"/>
          </a:p>
          <a:p>
            <a:r>
              <a:rPr lang="en-US" i="1" dirty="0"/>
              <a:t>2. Most things don't grow all the time here. They have certain</a:t>
            </a:r>
            <a:r>
              <a:rPr lang="en-US" i="1" baseline="0" dirty="0"/>
              <a:t> seasons.. Like pumpkins in the fall! </a:t>
            </a:r>
            <a:r>
              <a:rPr lang="en-US" i="1" dirty="0"/>
              <a:t>Give more examples from the graph. </a:t>
            </a:r>
          </a:p>
          <a:p>
            <a:r>
              <a:rPr lang="en-US" i="1" dirty="0"/>
              <a:t>3. Sometimes local food can be more expensive when coming from smaller local farms and may not work for your family's budget. </a:t>
            </a:r>
          </a:p>
          <a:p>
            <a:endParaRPr lang="en-US" i="1" dirty="0"/>
          </a:p>
          <a:p>
            <a:r>
              <a:rPr lang="en-US" i="1" dirty="0"/>
              <a:t>HOWEVER, if each family in Kentucky could spend only $13 a week on local food, that would keep over $1 billion in our state each year!!</a:t>
            </a:r>
          </a:p>
        </p:txBody>
      </p:sp>
      <p:sp>
        <p:nvSpPr>
          <p:cNvPr id="4" name="Slide Number Placeholder 3"/>
          <p:cNvSpPr>
            <a:spLocks noGrp="1"/>
          </p:cNvSpPr>
          <p:nvPr>
            <p:ph type="sldNum" sz="quarter" idx="10"/>
          </p:nvPr>
        </p:nvSpPr>
        <p:spPr/>
        <p:txBody>
          <a:bodyPr/>
          <a:lstStyle/>
          <a:p>
            <a:fld id="{4F6226E5-ACDC-4678-8254-363D27ADE338}" type="slidenum">
              <a:rPr lang="en-US" smtClean="0"/>
              <a:pPr/>
              <a:t>12</a:t>
            </a:fld>
            <a:endParaRPr lang="en-US"/>
          </a:p>
        </p:txBody>
      </p:sp>
    </p:spTree>
    <p:extLst>
      <p:ext uri="{BB962C8B-B14F-4D97-AF65-F5344CB8AC3E}">
        <p14:creationId xmlns:p14="http://schemas.microsoft.com/office/powerpoint/2010/main" val="281090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226E5-ACDC-4678-8254-363D27ADE338}" type="slidenum">
              <a:rPr lang="en-US" smtClean="0"/>
              <a:pPr/>
              <a:t>13</a:t>
            </a:fld>
            <a:endParaRPr lang="en-US"/>
          </a:p>
        </p:txBody>
      </p:sp>
    </p:spTree>
    <p:extLst>
      <p:ext uri="{BB962C8B-B14F-4D97-AF65-F5344CB8AC3E}">
        <p14:creationId xmlns:p14="http://schemas.microsoft.com/office/powerpoint/2010/main" val="208014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226E5-ACDC-4678-8254-363D27ADE338}" type="slidenum">
              <a:rPr lang="en-US" smtClean="0"/>
              <a:pPr/>
              <a:t>14</a:t>
            </a:fld>
            <a:endParaRPr lang="en-US"/>
          </a:p>
        </p:txBody>
      </p:sp>
    </p:spTree>
    <p:extLst>
      <p:ext uri="{BB962C8B-B14F-4D97-AF65-F5344CB8AC3E}">
        <p14:creationId xmlns:p14="http://schemas.microsoft.com/office/powerpoint/2010/main" val="311463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Some other benefits of local food include... YOUR HEALTH!!</a:t>
            </a:r>
            <a:endParaRPr lang="en-US" b="1" dirty="0"/>
          </a:p>
          <a:p>
            <a:pPr>
              <a:defRPr/>
            </a:pPr>
            <a:endParaRPr lang="en-US" dirty="0"/>
          </a:p>
          <a:p>
            <a:pPr>
              <a:defRPr/>
            </a:pPr>
            <a:r>
              <a:rPr lang="en-US" dirty="0"/>
              <a:t>(Read the slide and define the following:)</a:t>
            </a:r>
          </a:p>
          <a:p>
            <a:pPr marL="171450" indent="-171450">
              <a:buFontTx/>
              <a:buChar char="-"/>
              <a:defRPr/>
            </a:pPr>
            <a:r>
              <a:rPr lang="en-US" b="1" dirty="0"/>
              <a:t>Nutrients</a:t>
            </a:r>
            <a:r>
              <a:rPr lang="en-US" kern="1200" baseline="0" dirty="0">
                <a:latin typeface="+mn-lt"/>
                <a:ea typeface="+mn-ea"/>
                <a:cs typeface="+mn-cs"/>
              </a:rPr>
              <a:t> are “ingredients” of food or what </a:t>
            </a:r>
            <a:r>
              <a:rPr lang="en-US" kern="1200" dirty="0">
                <a:latin typeface="+mn-lt"/>
                <a:ea typeface="+mn-ea"/>
                <a:cs typeface="+mn-cs"/>
              </a:rPr>
              <a:t>foods are made of.</a:t>
            </a:r>
            <a:r>
              <a:rPr lang="en-US" dirty="0"/>
              <a:t> </a:t>
            </a:r>
            <a:r>
              <a:rPr lang="en-US" kern="1200" dirty="0">
                <a:latin typeface="+mn-lt"/>
                <a:ea typeface="+mn-ea"/>
                <a:cs typeface="+mn-cs"/>
              </a:rPr>
              <a:t> There are 6 nutrient</a:t>
            </a:r>
            <a:r>
              <a:rPr lang="en-US" kern="1200" baseline="0" dirty="0">
                <a:latin typeface="+mn-lt"/>
                <a:ea typeface="+mn-ea"/>
                <a:cs typeface="+mn-cs"/>
              </a:rPr>
              <a:t> groups: FAT, CARBOHYDRATE, PROTEIN, VITAMINS, MINERALS, WATER.</a:t>
            </a:r>
            <a:r>
              <a:rPr lang="en-US" dirty="0"/>
              <a:t> </a:t>
            </a:r>
            <a:endParaRPr/>
          </a:p>
          <a:p>
            <a:pPr marL="171450" indent="-171450">
              <a:buFontTx/>
              <a:buChar char="-"/>
              <a:defRPr/>
            </a:pPr>
            <a:r>
              <a:rPr lang="en-US" b="1" kern="1200" baseline="0" dirty="0">
                <a:latin typeface="+mn-lt"/>
                <a:ea typeface="+mn-ea"/>
                <a:cs typeface="+mn-cs"/>
              </a:rPr>
              <a:t>Nutrient Degradation</a:t>
            </a:r>
            <a:r>
              <a:rPr lang="en-US" kern="1200" baseline="0" dirty="0">
                <a:latin typeface="+mn-lt"/>
                <a:ea typeface="+mn-ea"/>
                <a:cs typeface="+mn-cs"/>
              </a:rPr>
              <a:t>: When vitamins and minerals are lost by time, heat, light and air exposure. Focus on how local foods don’t suffer from this.</a:t>
            </a:r>
            <a:r>
              <a:rPr lang="en-US" dirty="0"/>
              <a:t>  </a:t>
            </a:r>
            <a:endParaRPr lang="en-US"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Fresh produce needs to </a:t>
            </a:r>
            <a:r>
              <a:rPr lang="en-US" sz="1200" i="1" kern="1200" dirty="0">
                <a:solidFill>
                  <a:schemeClr val="tx1"/>
                </a:solidFill>
                <a:latin typeface="+mn-lt"/>
                <a:ea typeface="+mn-ea"/>
                <a:cs typeface="+mn-cs"/>
              </a:rPr>
              <a:t>fully ripen </a:t>
            </a:r>
            <a:r>
              <a:rPr lang="en-US" sz="1200" kern="1200" dirty="0">
                <a:solidFill>
                  <a:schemeClr val="tx1"/>
                </a:solidFill>
                <a:latin typeface="+mn-lt"/>
                <a:ea typeface="+mn-ea"/>
                <a:cs typeface="+mn-cs"/>
              </a:rPr>
              <a:t>on the vine to get the </a:t>
            </a:r>
            <a:r>
              <a:rPr lang="en-US" sz="1200" i="1" kern="1200" dirty="0">
                <a:solidFill>
                  <a:schemeClr val="tx1"/>
                </a:solidFill>
                <a:latin typeface="+mn-lt"/>
                <a:ea typeface="+mn-ea"/>
                <a:cs typeface="+mn-cs"/>
              </a:rPr>
              <a:t>most</a:t>
            </a:r>
            <a:r>
              <a:rPr lang="en-US" sz="1200" kern="1200" dirty="0">
                <a:solidFill>
                  <a:schemeClr val="tx1"/>
                </a:solidFill>
                <a:latin typeface="+mn-lt"/>
                <a:ea typeface="+mn-ea"/>
                <a:cs typeface="+mn-cs"/>
              </a:rPr>
              <a:t> nutrients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longer they are in “transit” from farm to consumer, the more nutrients they loose.</a:t>
            </a:r>
            <a:r>
              <a:rPr lang="en-US" sz="1200"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15</a:t>
            </a:fld>
            <a:endParaRPr lang="en-US"/>
          </a:p>
        </p:txBody>
      </p:sp>
    </p:spTree>
    <p:extLst>
      <p:ext uri="{BB962C8B-B14F-4D97-AF65-F5344CB8AC3E}">
        <p14:creationId xmlns:p14="http://schemas.microsoft.com/office/powerpoint/2010/main" val="141792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Buying and eating local food also benefits.... THE ENVIRONMENT!</a:t>
            </a:r>
            <a:endParaRPr lang="en-US" baseline="0" dirty="0"/>
          </a:p>
          <a:p>
            <a:endParaRPr lang="en-US" dirty="0"/>
          </a:p>
          <a:p>
            <a:r>
              <a:rPr lang="en-US" dirty="0"/>
              <a:t>Since food is grown close to home, local food production…..</a:t>
            </a:r>
            <a:endParaRPr dirty="0"/>
          </a:p>
          <a:p>
            <a:pPr>
              <a:buFont typeface="Arial" pitchFamily="34" charset="0"/>
              <a:buChar char="•"/>
            </a:pPr>
            <a:r>
              <a:rPr lang="en-US" sz="1200" baseline="0" dirty="0"/>
              <a:t>Uses more </a:t>
            </a:r>
            <a:r>
              <a:rPr lang="en-US" sz="1200" i="1" u="sng" baseline="0" dirty="0"/>
              <a:t>sustainable agriculture-</a:t>
            </a:r>
            <a:r>
              <a:rPr lang="en-US" sz="1200" baseline="0" dirty="0"/>
              <a:t>-- a system of food and production that protects the environment. This meaning it reduces soil erosion, uses chemicals responsibly, finds ways to make farms profitable, invests in rural communities, and keeps food prices reasonable. </a:t>
            </a:r>
          </a:p>
          <a:p>
            <a:pPr>
              <a:buFont typeface="Arial" pitchFamily="34" charset="0"/>
              <a:buChar char="•"/>
            </a:pPr>
            <a:r>
              <a:rPr lang="en-US" sz="1200" i="1" u="sng" dirty="0"/>
              <a:t>Less transportation- </a:t>
            </a:r>
            <a:r>
              <a:rPr lang="en-US" sz="1200" dirty="0"/>
              <a:t>Since</a:t>
            </a:r>
            <a:r>
              <a:rPr lang="en-US" sz="1200" baseline="0" dirty="0"/>
              <a:t> food is grown close, less money will be used for transportation cost and less energy is used moving the food.</a:t>
            </a:r>
            <a:endParaRPr lang="en-US" sz="1200" dirty="0"/>
          </a:p>
          <a:p>
            <a:pPr>
              <a:buFont typeface="Arial" pitchFamily="34" charset="0"/>
              <a:buChar char="•"/>
            </a:pPr>
            <a:r>
              <a:rPr lang="en-US" sz="1200" i="1" u="sng" dirty="0"/>
              <a:t>Less</a:t>
            </a:r>
            <a:r>
              <a:rPr lang="en-US" sz="1200" i="1" u="sng" baseline="0" dirty="0"/>
              <a:t> </a:t>
            </a:r>
            <a:r>
              <a:rPr lang="en-US" sz="1200" i="1" u="sng" dirty="0"/>
              <a:t>pesticide </a:t>
            </a:r>
            <a:r>
              <a:rPr lang="en-US" sz="1200" dirty="0"/>
              <a:t>use</a:t>
            </a:r>
            <a:r>
              <a:rPr lang="en-US" sz="1200" baseline="0" dirty="0"/>
              <a:t> (not all local is organic)</a:t>
            </a:r>
            <a:endParaRPr lang="en-US" sz="1200" dirty="0"/>
          </a:p>
          <a:p>
            <a:pPr>
              <a:buFont typeface="Arial" pitchFamily="34" charset="0"/>
              <a:buChar char="•"/>
            </a:pPr>
            <a:r>
              <a:rPr lang="en-US" sz="1200" dirty="0"/>
              <a:t>Involves less environmentally harmful equipment and practices- Because majority of the foods</a:t>
            </a:r>
            <a:r>
              <a:rPr lang="en-US" sz="1200" baseline="0" dirty="0"/>
              <a:t> are grown on small family farms.</a:t>
            </a:r>
            <a:r>
              <a:rPr lang="en-US" sz="1200" dirty="0"/>
              <a:t> </a:t>
            </a:r>
            <a:endParaRPr lang="en-US" dirty="0"/>
          </a:p>
          <a:p>
            <a:endParaRPr lang="en-US" b="1" u="sng" dirty="0"/>
          </a:p>
          <a:p>
            <a:r>
              <a:rPr lang="en-US" b="1" u="sng" dirty="0"/>
              <a:t>Imported Food</a:t>
            </a:r>
          </a:p>
          <a:p>
            <a:r>
              <a:rPr lang="en-US" b="0" u="none" dirty="0"/>
              <a:t>Usually grown farther</a:t>
            </a:r>
            <a:r>
              <a:rPr lang="en-US" b="0" u="none" baseline="0" dirty="0"/>
              <a:t> away, and is less sustainable…</a:t>
            </a:r>
            <a:r>
              <a:rPr lang="en-US" b="0" u="none" dirty="0"/>
              <a:t> </a:t>
            </a:r>
          </a:p>
          <a:p>
            <a:pPr>
              <a:buFont typeface="Arial" pitchFamily="34" charset="0"/>
              <a:buChar char="•"/>
            </a:pPr>
            <a:r>
              <a:rPr lang="en-US" dirty="0"/>
              <a:t>Dependent on fossil fuels-</a:t>
            </a:r>
            <a:r>
              <a:rPr lang="en-US" baseline="0" dirty="0"/>
              <a:t> </a:t>
            </a:r>
          </a:p>
          <a:p>
            <a:pPr>
              <a:buFont typeface="Arial" pitchFamily="34" charset="0"/>
              <a:buChar char="•"/>
            </a:pPr>
            <a:r>
              <a:rPr lang="en-US" baseline="0" dirty="0"/>
              <a:t>Potentially more chemical fertilizers and pesticides (made with fossil fuels). </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16</a:t>
            </a:fld>
            <a:endParaRPr lang="en-US"/>
          </a:p>
        </p:txBody>
      </p:sp>
    </p:spTree>
    <p:extLst>
      <p:ext uri="{BB962C8B-B14F-4D97-AF65-F5344CB8AC3E}">
        <p14:creationId xmlns:p14="http://schemas.microsoft.com/office/powerpoint/2010/main" val="279201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end of this lesson you should be able to understand how goods and services are exchanged as well as understand basic economic principles and how to make meaningful economic decisions.</a:t>
            </a:r>
          </a:p>
          <a:p>
            <a:endParaRPr lang="en-US" dirty="0"/>
          </a:p>
          <a:p>
            <a:r>
              <a:rPr lang="en-US" dirty="0"/>
              <a:t>(More for teacher than for students.)</a:t>
            </a:r>
          </a:p>
        </p:txBody>
      </p:sp>
      <p:sp>
        <p:nvSpPr>
          <p:cNvPr id="4" name="Slide Number Placeholder 3"/>
          <p:cNvSpPr>
            <a:spLocks noGrp="1"/>
          </p:cNvSpPr>
          <p:nvPr>
            <p:ph type="sldNum" sz="quarter" idx="10"/>
          </p:nvPr>
        </p:nvSpPr>
        <p:spPr/>
        <p:txBody>
          <a:bodyPr/>
          <a:lstStyle/>
          <a:p>
            <a:fld id="{4F6226E5-ACDC-4678-8254-363D27ADE338}" type="slidenum">
              <a:rPr lang="en-US" smtClean="0"/>
              <a:pPr/>
              <a:t>2</a:t>
            </a:fld>
            <a:endParaRPr lang="en-US"/>
          </a:p>
        </p:txBody>
      </p:sp>
    </p:spTree>
    <p:extLst>
      <p:ext uri="{BB962C8B-B14F-4D97-AF65-F5344CB8AC3E}">
        <p14:creationId xmlns:p14="http://schemas.microsoft.com/office/powerpoint/2010/main" val="372930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and respond:</a:t>
            </a:r>
          </a:p>
          <a:p>
            <a:r>
              <a:rPr lang="en-US" dirty="0"/>
              <a:t>1. </a:t>
            </a:r>
            <a:r>
              <a:rPr lang="en-US" sz="1200" kern="1200" dirty="0">
                <a:solidFill>
                  <a:schemeClr val="tx1"/>
                </a:solidFill>
                <a:effectLst/>
                <a:latin typeface="+mn-lt"/>
                <a:ea typeface="+mn-ea"/>
                <a:cs typeface="+mn-cs"/>
              </a:rPr>
              <a:t>What is an economy? </a:t>
            </a:r>
          </a:p>
          <a:p>
            <a:r>
              <a:rPr lang="en-US" sz="1200" kern="1200" dirty="0">
                <a:solidFill>
                  <a:schemeClr val="tx1"/>
                </a:solidFill>
                <a:effectLst/>
                <a:latin typeface="+mn-lt"/>
                <a:ea typeface="+mn-ea"/>
                <a:cs typeface="+mn-cs"/>
              </a:rPr>
              <a:t>An economy is the system by which goods and services are produced, sold, and bought that helps us to determine how we use limited resources. </a:t>
            </a:r>
            <a:endParaRPr lang="en-US" dirty="0"/>
          </a:p>
          <a:p>
            <a:endParaRPr lang="en-US" dirty="0"/>
          </a:p>
          <a:p>
            <a:r>
              <a:rPr lang="en-US" dirty="0"/>
              <a:t>2. What are goods? Can you give some examples?</a:t>
            </a:r>
          </a:p>
          <a:p>
            <a:r>
              <a:rPr lang="en-US" i="1" dirty="0"/>
              <a:t>Goods are the material products we make or grow to sell. Examples could be apples, </a:t>
            </a:r>
            <a:r>
              <a:rPr lang="en-US" i="1" dirty="0" err="1"/>
              <a:t>iphones</a:t>
            </a:r>
            <a:r>
              <a:rPr lang="en-US" i="1" dirty="0"/>
              <a:t>, clothes, anything you can touch, etc.</a:t>
            </a:r>
          </a:p>
          <a:p>
            <a:endParaRPr lang="en-US" i="1" dirty="0"/>
          </a:p>
          <a:p>
            <a:r>
              <a:rPr lang="en-US" dirty="0"/>
              <a:t>3. What are services? Can you give some examples?</a:t>
            </a:r>
          </a:p>
          <a:p>
            <a:r>
              <a:rPr lang="en-US" i="1" dirty="0"/>
              <a:t>Services are actions. In an economy, they are actions that consumers spend money on. Examples of service providers could include doctors, lawyers, teachers, hairdressers, etc.</a:t>
            </a:r>
            <a:endParaRPr lang="en-US" dirty="0"/>
          </a:p>
          <a:p>
            <a:endParaRPr lang="en-US" baseline="0" dirty="0"/>
          </a:p>
          <a:p>
            <a:r>
              <a:rPr lang="en-US" dirty="0"/>
              <a:t>4. What are some examples of limited resources?</a:t>
            </a:r>
          </a:p>
          <a:p>
            <a:r>
              <a:rPr lang="en-US" i="1" dirty="0"/>
              <a:t>Oil, coal, wood, etc.</a:t>
            </a:r>
            <a:r>
              <a:rPr lang="en-US" dirty="0"/>
              <a:t> </a:t>
            </a:r>
          </a:p>
        </p:txBody>
      </p:sp>
      <p:sp>
        <p:nvSpPr>
          <p:cNvPr id="4" name="Slide Number Placeholder 3"/>
          <p:cNvSpPr>
            <a:spLocks noGrp="1"/>
          </p:cNvSpPr>
          <p:nvPr>
            <p:ph type="sldNum" sz="quarter" idx="10"/>
          </p:nvPr>
        </p:nvSpPr>
        <p:spPr/>
        <p:txBody>
          <a:bodyPr/>
          <a:lstStyle/>
          <a:p>
            <a:fld id="{4F6226E5-ACDC-4678-8254-363D27ADE338}" type="slidenum">
              <a:rPr lang="en-US" smtClean="0"/>
              <a:pPr/>
              <a:t>3</a:t>
            </a:fld>
            <a:endParaRPr lang="en-US"/>
          </a:p>
        </p:txBody>
      </p:sp>
    </p:spTree>
    <p:extLst>
      <p:ext uri="{BB962C8B-B14F-4D97-AF65-F5344CB8AC3E}">
        <p14:creationId xmlns:p14="http://schemas.microsoft.com/office/powerpoint/2010/main" val="407118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know what an economy is we are going to talk about economics. </a:t>
            </a:r>
          </a:p>
          <a:p>
            <a:r>
              <a:rPr lang="en-US" sz="1200" kern="1200" dirty="0">
                <a:solidFill>
                  <a:schemeClr val="tx1"/>
                </a:solidFill>
                <a:effectLst/>
                <a:latin typeface="+mn-lt"/>
                <a:ea typeface="+mn-ea"/>
                <a:cs typeface="+mn-cs"/>
              </a:rPr>
              <a:t>Economics is the study of the economy and its three major parts. </a:t>
            </a:r>
          </a:p>
          <a:p>
            <a:endParaRPr lang="en-US" dirty="0"/>
          </a:p>
          <a:p>
            <a:r>
              <a:rPr lang="en-US" dirty="0"/>
              <a:t>Production – example:</a:t>
            </a:r>
            <a:r>
              <a:rPr lang="en-US" baseline="0" dirty="0"/>
              <a:t> </a:t>
            </a:r>
            <a:r>
              <a:rPr lang="en-US" dirty="0"/>
              <a:t>growing apples on a</a:t>
            </a:r>
            <a:r>
              <a:rPr lang="en-US" baseline="0" dirty="0"/>
              <a:t> farm</a:t>
            </a:r>
          </a:p>
          <a:p>
            <a:r>
              <a:rPr lang="en-US" baseline="0" dirty="0"/>
              <a:t>Distribution – example: farmer sells apples to school</a:t>
            </a:r>
          </a:p>
          <a:p>
            <a:r>
              <a:rPr lang="en-US" baseline="0" dirty="0"/>
              <a:t>Consumption – example: students eat local apples</a:t>
            </a:r>
          </a:p>
          <a:p>
            <a:endParaRPr lang="en-US" dirty="0"/>
          </a:p>
          <a:p>
            <a:r>
              <a:rPr lang="en-US" sz="1200" kern="1200" dirty="0">
                <a:solidFill>
                  <a:schemeClr val="tx1"/>
                </a:solidFill>
                <a:effectLst/>
                <a:latin typeface="+mn-lt"/>
                <a:ea typeface="+mn-ea"/>
                <a:cs typeface="+mn-cs"/>
              </a:rPr>
              <a:t>We have one big question we want to answer with economics: How can we satisfy unlimited wants with limited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start with the apple example… we have one apple and 25 people who want that apple… how do we determine who gets the apple?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the kids who they think will get the apple. Try to get them all involved. </a:t>
            </a:r>
          </a:p>
          <a:p>
            <a:r>
              <a:rPr lang="en-US" sz="1200" kern="1200" dirty="0">
                <a:solidFill>
                  <a:schemeClr val="tx1"/>
                </a:solidFill>
                <a:effectLst/>
                <a:latin typeface="+mn-lt"/>
                <a:ea typeface="+mn-ea"/>
                <a:cs typeface="+mn-cs"/>
              </a:rPr>
              <a:t>If they are having a difficult time, ask them in terms of money. Give them examples were John will pay 10 dollars for the apple and Sue will pay 5 dollars for the apple.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The person who pays the most for the apple will get the apple!</a:t>
            </a:r>
            <a:endParaRPr lang="en-US"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4</a:t>
            </a:fld>
            <a:endParaRPr lang="en-US"/>
          </a:p>
        </p:txBody>
      </p:sp>
    </p:spTree>
    <p:extLst>
      <p:ext uri="{BB962C8B-B14F-4D97-AF65-F5344CB8AC3E}">
        <p14:creationId xmlns:p14="http://schemas.microsoft.com/office/powerpoint/2010/main" val="342574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Economics helps us decide:</a:t>
            </a:r>
          </a:p>
          <a:p>
            <a:r>
              <a:rPr lang="en-US" dirty="0"/>
              <a:t>1. What goods and services get produced?</a:t>
            </a:r>
          </a:p>
          <a:p>
            <a:r>
              <a:rPr lang="en-US" dirty="0"/>
              <a:t>2. How they are produced?</a:t>
            </a:r>
          </a:p>
          <a:p>
            <a:r>
              <a:rPr lang="en-US" dirty="0"/>
              <a:t>3. Who gets them?</a:t>
            </a:r>
          </a:p>
          <a:p>
            <a:endParaRPr lang="en-US" dirty="0"/>
          </a:p>
          <a:p>
            <a:r>
              <a:rPr lang="en-US" dirty="0"/>
              <a:t>But in the end, it is the consumer who answers these questions.</a:t>
            </a:r>
          </a:p>
          <a:p>
            <a:r>
              <a:rPr lang="en-US" dirty="0"/>
              <a:t>What is a consumer? </a:t>
            </a:r>
            <a:r>
              <a:rPr lang="en-US" i="1" dirty="0"/>
              <a:t>Anyone who purchases goods and services – also called the customer.</a:t>
            </a:r>
            <a:endParaRPr lang="en-US" dirty="0"/>
          </a:p>
          <a:p>
            <a:endParaRPr lang="en-US" dirty="0"/>
          </a:p>
          <a:p>
            <a:r>
              <a:rPr lang="en-US" sz="1200" kern="1200" dirty="0">
                <a:solidFill>
                  <a:schemeClr val="tx1"/>
                </a:solidFill>
                <a:effectLst/>
                <a:latin typeface="+mn-lt"/>
                <a:ea typeface="+mn-ea"/>
                <a:cs typeface="+mn-cs"/>
              </a:rPr>
              <a:t>Are you all, as students, consumers?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whether or not you know it, are a consumer. You might be thinking…. I don’t have that much money, how can I be a consumer?? Well you have what is called purchasing power. What do you think purchasing power is?</a:t>
            </a:r>
          </a:p>
          <a:p>
            <a:r>
              <a:rPr lang="en-US" i="1" dirty="0"/>
              <a:t>Purchasing power is the ability to influence what is bought and sold in an economy.</a:t>
            </a:r>
            <a:endParaRPr lang="en-US" dirty="0"/>
          </a:p>
          <a:p>
            <a:endParaRPr lang="en-US" dirty="0"/>
          </a:p>
          <a:p>
            <a:r>
              <a:rPr lang="en-US" dirty="0"/>
              <a:t>How do you all, as children without much money, have purchasing power?</a:t>
            </a:r>
            <a:endParaRPr lang="en-US" i="1" dirty="0"/>
          </a:p>
          <a:p>
            <a:r>
              <a:rPr lang="en-US" i="1" dirty="0"/>
              <a:t>You all influence your parents and caregivers to buy or not buy certain things! When you beg and beg for that new video game for Christmas, or get to pick our your new school clothes, or convince your parents to have a pizza night --- all these actions are influencing the economy.</a:t>
            </a:r>
            <a:endParaRPr lang="en-US"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5</a:t>
            </a:fld>
            <a:endParaRPr lang="en-US"/>
          </a:p>
        </p:txBody>
      </p:sp>
    </p:spTree>
    <p:extLst>
      <p:ext uri="{BB962C8B-B14F-4D97-AF65-F5344CB8AC3E}">
        <p14:creationId xmlns:p14="http://schemas.microsoft.com/office/powerpoint/2010/main" val="357888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 you think supply means?</a:t>
            </a:r>
          </a:p>
          <a:p>
            <a:r>
              <a:rPr lang="en-US" sz="1200" kern="1200" dirty="0">
                <a:solidFill>
                  <a:schemeClr val="tx1"/>
                </a:solidFill>
                <a:effectLst/>
                <a:latin typeface="+mn-lt"/>
                <a:ea typeface="+mn-ea"/>
                <a:cs typeface="+mn-cs"/>
              </a:rPr>
              <a:t>Supply is how much of something that is available to us. By knowing how much is available to us we know how to price that item.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 you think demand means? Demand is how much we as the consumer want of that item and that determines how much we are willing to pay for an item.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go back to talking about our apple scenario. We create demand based on how much we are willing to pay for an apple. Would you rather pay $1 for an apple or $10? The amount of supply also affects the price. If a farmer has a lot of apples, would he make the price high or low? He will sell them for a lower price.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what would happen to the price if the farmer only grew 10 apples but 100 people wanted them? What would happen to the price if the farmer grew 100 apples and only 10 people wanted them? The price would go 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the balancing act… </a:t>
            </a:r>
          </a:p>
          <a:p>
            <a:endParaRPr lang="en-US" dirty="0"/>
          </a:p>
          <a:p>
            <a:r>
              <a:rPr lang="en-US" sz="1200" kern="1200" dirty="0">
                <a:solidFill>
                  <a:schemeClr val="tx1"/>
                </a:solidFill>
                <a:effectLst/>
                <a:latin typeface="+mn-lt"/>
                <a:ea typeface="+mn-ea"/>
                <a:cs typeface="+mn-cs"/>
              </a:rPr>
              <a:t>Now that we know supply and demand—let’s do a couple of examples: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a new iPhone is released and they only make a few… </a:t>
            </a:r>
          </a:p>
          <a:p>
            <a:r>
              <a:rPr lang="en-US" sz="1200" kern="1200" dirty="0">
                <a:solidFill>
                  <a:schemeClr val="tx1"/>
                </a:solidFill>
                <a:effectLst/>
                <a:latin typeface="+mn-lt"/>
                <a:ea typeface="+mn-ea"/>
                <a:cs typeface="+mn-cs"/>
              </a:rPr>
              <a:t>What does the demand look like? High</a:t>
            </a:r>
          </a:p>
          <a:p>
            <a:r>
              <a:rPr lang="en-US" sz="1200" kern="1200" dirty="0">
                <a:solidFill>
                  <a:schemeClr val="tx1"/>
                </a:solidFill>
                <a:effectLst/>
                <a:latin typeface="+mn-lt"/>
                <a:ea typeface="+mn-ea"/>
                <a:cs typeface="+mn-cs"/>
              </a:rPr>
              <a:t>What is the supply? Low</a:t>
            </a:r>
          </a:p>
          <a:p>
            <a:r>
              <a:rPr lang="en-US" sz="1200" kern="1200" dirty="0">
                <a:solidFill>
                  <a:schemeClr val="tx1"/>
                </a:solidFill>
                <a:effectLst/>
                <a:latin typeface="+mn-lt"/>
                <a:ea typeface="+mn-ea"/>
                <a:cs typeface="+mn-cs"/>
              </a:rPr>
              <a:t>Will the price be high or low?  HIGH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think about the opposite… </a:t>
            </a:r>
          </a:p>
          <a:p>
            <a:r>
              <a:rPr lang="en-US" sz="1200" kern="1200" dirty="0">
                <a:solidFill>
                  <a:schemeClr val="tx1"/>
                </a:solidFill>
                <a:effectLst/>
                <a:latin typeface="+mn-lt"/>
                <a:ea typeface="+mn-ea"/>
                <a:cs typeface="+mn-cs"/>
              </a:rPr>
              <a:t>It’s winter time. You want a pair of flip-flops and the store has plenty.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Will the demand be high or low?  Low—because it’s the winter time. </a:t>
            </a:r>
          </a:p>
          <a:p>
            <a:r>
              <a:rPr lang="en-US" sz="1200" kern="1200" dirty="0">
                <a:solidFill>
                  <a:schemeClr val="tx1"/>
                </a:solidFill>
                <a:effectLst/>
                <a:latin typeface="+mn-lt"/>
                <a:ea typeface="+mn-ea"/>
                <a:cs typeface="+mn-cs"/>
              </a:rPr>
              <a:t>Will the supply be high or low? High—the store has a lot, that might be because they have a lot left over or because the demand is so 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the price look like? The price will be low because they have a lot product and they want to get rid of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there are some cases where it doesn’t matter what the supply is, if the demand is high enough you can charge whatever you want…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Anybody ever wonder why popcorn costs so much at the movies? </a:t>
            </a:r>
          </a:p>
          <a:p>
            <a:r>
              <a:rPr lang="en-US" sz="1200" kern="1200" dirty="0">
                <a:solidFill>
                  <a:schemeClr val="tx1"/>
                </a:solidFill>
                <a:effectLst/>
                <a:latin typeface="+mn-lt"/>
                <a:ea typeface="+mn-ea"/>
                <a:cs typeface="+mn-cs"/>
              </a:rPr>
              <a:t>The demand for popcorn at the theater is very high so they know they can charge a lot of money, they have a lot of popcorn and they know people will buy the popcorn because most people love eating popcorn at the movies. </a:t>
            </a:r>
          </a:p>
        </p:txBody>
      </p:sp>
      <p:sp>
        <p:nvSpPr>
          <p:cNvPr id="4" name="Slide Number Placeholder 3"/>
          <p:cNvSpPr>
            <a:spLocks noGrp="1"/>
          </p:cNvSpPr>
          <p:nvPr>
            <p:ph type="sldNum" sz="quarter" idx="10"/>
          </p:nvPr>
        </p:nvSpPr>
        <p:spPr/>
        <p:txBody>
          <a:bodyPr/>
          <a:lstStyle/>
          <a:p>
            <a:fld id="{4F6226E5-ACDC-4678-8254-363D27ADE338}" type="slidenum">
              <a:rPr lang="en-US" smtClean="0"/>
              <a:pPr/>
              <a:t>6</a:t>
            </a:fld>
            <a:endParaRPr lang="en-US"/>
          </a:p>
        </p:txBody>
      </p:sp>
    </p:spTree>
    <p:extLst>
      <p:ext uri="{BB962C8B-B14F-4D97-AF65-F5344CB8AC3E}">
        <p14:creationId xmlns:p14="http://schemas.microsoft.com/office/powerpoint/2010/main" val="11106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more supply, the price decreases. Like the flip flops in winter time. The store had a lot so they sold them for a lower price because demand was low and they had to make room for the new clothes. It’s like a clearance rack, the winter clothes are on sale right before spring because there is no room for them in the store—the demand is low, the supply is high.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demand, if everyone wants the new iPhone, Apple knows they can charge more for it because it is a hot item. The supply of iPhones is low and the demand is high so the price can be high.</a:t>
            </a:r>
          </a:p>
          <a:p>
            <a:r>
              <a:rPr lang="en-US" dirty="0"/>
              <a:t> </a:t>
            </a:r>
            <a:endParaRPr dirty="0"/>
          </a:p>
        </p:txBody>
      </p:sp>
      <p:sp>
        <p:nvSpPr>
          <p:cNvPr id="4" name="Slide Number Placeholder 3"/>
          <p:cNvSpPr>
            <a:spLocks noGrp="1"/>
          </p:cNvSpPr>
          <p:nvPr>
            <p:ph type="sldNum" sz="quarter" idx="10"/>
          </p:nvPr>
        </p:nvSpPr>
        <p:spPr/>
        <p:txBody>
          <a:bodyPr/>
          <a:lstStyle/>
          <a:p>
            <a:fld id="{4F6226E5-ACDC-4678-8254-363D27ADE338}" type="slidenum">
              <a:rPr lang="en-US" smtClean="0"/>
              <a:pPr/>
              <a:t>7</a:t>
            </a:fld>
            <a:endParaRPr lang="en-US"/>
          </a:p>
        </p:txBody>
      </p:sp>
    </p:spTree>
    <p:extLst>
      <p:ext uri="{BB962C8B-B14F-4D97-AF65-F5344CB8AC3E}">
        <p14:creationId xmlns:p14="http://schemas.microsoft.com/office/powerpoint/2010/main" val="162564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Which of these foods do you think the farmer sells more of? </a:t>
            </a:r>
          </a:p>
          <a:p>
            <a:r>
              <a:rPr lang="en-US" sz="1200" kern="1200" dirty="0">
                <a:solidFill>
                  <a:schemeClr val="tx1"/>
                </a:solidFill>
                <a:effectLst/>
                <a:latin typeface="+mn-lt"/>
                <a:ea typeface="+mn-ea"/>
                <a:cs typeface="+mn-cs"/>
              </a:rPr>
              <a:t>Bok choy or blueberries?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a:t>
            </a:r>
          </a:p>
          <a:p>
            <a:r>
              <a:rPr lang="en-US" sz="1200" kern="1200" dirty="0">
                <a:solidFill>
                  <a:schemeClr val="tx1"/>
                </a:solidFill>
                <a:effectLst/>
                <a:latin typeface="+mn-lt"/>
                <a:ea typeface="+mn-ea"/>
                <a:cs typeface="+mn-cs"/>
              </a:rPr>
              <a:t>The right answer is blueberries. Does anyone want to tell me why it is not </a:t>
            </a:r>
            <a:r>
              <a:rPr lang="en-US" sz="1200" kern="1200" dirty="0" err="1">
                <a:solidFill>
                  <a:schemeClr val="tx1"/>
                </a:solidFill>
                <a:effectLst/>
                <a:latin typeface="+mn-lt"/>
                <a:ea typeface="+mn-ea"/>
                <a:cs typeface="+mn-cs"/>
              </a:rPr>
              <a:t>bok</a:t>
            </a:r>
            <a:r>
              <a:rPr lang="en-US" sz="1200" kern="1200" dirty="0">
                <a:solidFill>
                  <a:schemeClr val="tx1"/>
                </a:solidFill>
                <a:effectLst/>
                <a:latin typeface="+mn-lt"/>
                <a:ea typeface="+mn-ea"/>
                <a:cs typeface="+mn-cs"/>
              </a:rPr>
              <a:t> choy?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Kids should explain: </a:t>
            </a:r>
          </a:p>
          <a:p>
            <a:r>
              <a:rPr lang="en-US" sz="1200" kern="1200" dirty="0">
                <a:solidFill>
                  <a:schemeClr val="tx1"/>
                </a:solidFill>
                <a:effectLst/>
                <a:latin typeface="+mn-lt"/>
                <a:ea typeface="+mn-ea"/>
                <a:cs typeface="+mn-cs"/>
              </a:rPr>
              <a:t>Blueberries are more common. People know what blueberries are and how to use them.</a:t>
            </a:r>
          </a:p>
          <a:p>
            <a:r>
              <a:rPr lang="en-US" sz="1200" kern="1200" dirty="0">
                <a:solidFill>
                  <a:schemeClr val="tx1"/>
                </a:solidFill>
                <a:effectLst/>
                <a:latin typeface="+mn-lt"/>
                <a:ea typeface="+mn-ea"/>
                <a:cs typeface="+mn-cs"/>
              </a:rPr>
              <a:t>Blueberries are more convenient. You can grab them and go! No need for cooking. </a:t>
            </a:r>
          </a:p>
          <a:p>
            <a:r>
              <a:rPr lang="en-US" sz="1200" kern="1200" dirty="0">
                <a:solidFill>
                  <a:schemeClr val="tx1"/>
                </a:solidFill>
                <a:effectLst/>
                <a:latin typeface="+mn-lt"/>
                <a:ea typeface="+mn-ea"/>
                <a:cs typeface="+mn-cs"/>
              </a:rPr>
              <a:t>They are sweet. Most people love sweet flavors over any other flavors.</a:t>
            </a:r>
          </a:p>
          <a:p>
            <a:endParaRPr lang="en-US" i="1" dirty="0"/>
          </a:p>
          <a:p>
            <a:r>
              <a:rPr lang="en-US" dirty="0"/>
              <a:t>These are things farmers consider when growing certain foods. Factors like these help the farmer predict what the demand will be for their product. </a:t>
            </a:r>
          </a:p>
          <a:p>
            <a:r>
              <a:rPr lang="en-US" dirty="0"/>
              <a:t>They obviously don't want to grow items that won't have a strong demand from consumers. Why?</a:t>
            </a:r>
          </a:p>
          <a:p>
            <a:r>
              <a:rPr lang="en-US" i="1" dirty="0"/>
              <a:t>Because with low demand, the farmer would have to keep prices low and wouldn't make as much money. Or no one will buy the item,</a:t>
            </a:r>
            <a:r>
              <a:rPr lang="en-US" i="1" baseline="0" dirty="0"/>
              <a:t> it will go bad, and the farmer still loses money.</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46847FE-11A2-456D-8792-8532D659C690}" type="slidenum">
              <a:rPr lang="en-US" smtClean="0"/>
              <a:pPr/>
              <a:t>8</a:t>
            </a:fld>
            <a:endParaRPr lang="en-US"/>
          </a:p>
        </p:txBody>
      </p:sp>
    </p:spTree>
    <p:extLst>
      <p:ext uri="{BB962C8B-B14F-4D97-AF65-F5344CB8AC3E}">
        <p14:creationId xmlns:p14="http://schemas.microsoft.com/office/powerpoint/2010/main" val="319606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benefits of a farmer selling their products to your school?</a:t>
            </a:r>
          </a:p>
          <a:p>
            <a:r>
              <a:rPr lang="en-US" i="1" dirty="0"/>
              <a:t>1. Farmers have a new place to sell.</a:t>
            </a:r>
          </a:p>
          <a:p>
            <a:r>
              <a:rPr lang="en-US" i="1" dirty="0"/>
              <a:t>2. You get to eat tasty, healthy, local food.</a:t>
            </a:r>
          </a:p>
          <a:p>
            <a:r>
              <a:rPr lang="en-US" i="1" dirty="0"/>
              <a:t>3. Farmers get to keep more money.</a:t>
            </a:r>
          </a:p>
          <a:p>
            <a:r>
              <a:rPr lang="en-US" i="1" dirty="0"/>
              <a:t>4. That money stays inside the community.</a:t>
            </a:r>
          </a:p>
          <a:p>
            <a:endParaRPr lang="en-US" i="1" dirty="0"/>
          </a:p>
          <a:p>
            <a:r>
              <a:rPr lang="en-US" dirty="0"/>
              <a:t>Wait... how do farmers keep more money? What does it mean for money to stay inside the community? </a:t>
            </a:r>
            <a:endParaRPr lang="en-US" i="1" dirty="0"/>
          </a:p>
          <a:p>
            <a:r>
              <a:rPr lang="en-US" dirty="0"/>
              <a:t>Well let's take a look!</a:t>
            </a:r>
          </a:p>
        </p:txBody>
      </p:sp>
      <p:sp>
        <p:nvSpPr>
          <p:cNvPr id="4" name="Slide Number Placeholder 3"/>
          <p:cNvSpPr>
            <a:spLocks noGrp="1"/>
          </p:cNvSpPr>
          <p:nvPr>
            <p:ph type="sldNum" sz="quarter" idx="10"/>
          </p:nvPr>
        </p:nvSpPr>
        <p:spPr/>
        <p:txBody>
          <a:bodyPr/>
          <a:lstStyle/>
          <a:p>
            <a:fld id="{4F6226E5-ACDC-4678-8254-363D27ADE338}" type="slidenum">
              <a:rPr lang="en-US" smtClean="0"/>
              <a:pPr/>
              <a:t>9</a:t>
            </a:fld>
            <a:endParaRPr lang="en-US"/>
          </a:p>
        </p:txBody>
      </p:sp>
    </p:spTree>
    <p:extLst>
      <p:ext uri="{BB962C8B-B14F-4D97-AF65-F5344CB8AC3E}">
        <p14:creationId xmlns:p14="http://schemas.microsoft.com/office/powerpoint/2010/main" val="168712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67D4FA5-1280-4722-AE69-1DE81330393D}" type="datetimeFigureOut">
              <a:rPr lang="en-US" smtClean="0"/>
              <a:pPr/>
              <a:t>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7F7C0F-C5F7-46F7-87EB-980D21E6685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7D4FA5-1280-4722-AE69-1DE81330393D}" type="datetimeFigureOut">
              <a:rPr lang="en-US" smtClean="0"/>
              <a:pPr/>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7D4FA5-1280-4722-AE69-1DE81330393D}" type="datetimeFigureOut">
              <a:rPr lang="en-US" smtClean="0"/>
              <a:pPr/>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7D4FA5-1280-4722-AE69-1DE81330393D}" type="datetimeFigureOut">
              <a:rPr lang="en-US" smtClean="0"/>
              <a:pPr/>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7D4FA5-1280-4722-AE69-1DE81330393D}" type="datetimeFigureOut">
              <a:rPr lang="en-US" smtClean="0"/>
              <a:pPr/>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F7C0F-C5F7-46F7-87EB-980D21E6685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7D4FA5-1280-4722-AE69-1DE81330393D}" type="datetimeFigureOut">
              <a:rPr lang="en-US" smtClean="0"/>
              <a:pPr/>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67D4FA5-1280-4722-AE69-1DE81330393D}" type="datetimeFigureOut">
              <a:rPr lang="en-US" smtClean="0"/>
              <a:pPr/>
              <a:t>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67D4FA5-1280-4722-AE69-1DE81330393D}" type="datetimeFigureOut">
              <a:rPr lang="en-US" smtClean="0"/>
              <a:pPr/>
              <a:t>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D4FA5-1280-4722-AE69-1DE81330393D}" type="datetimeFigureOut">
              <a:rPr lang="en-US" smtClean="0"/>
              <a:pPr/>
              <a:t>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7D4FA5-1280-4722-AE69-1DE81330393D}" type="datetimeFigureOut">
              <a:rPr lang="en-US" smtClean="0"/>
              <a:pPr/>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F7C0F-C5F7-46F7-87EB-980D21E668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67D4FA5-1280-4722-AE69-1DE81330393D}" type="datetimeFigureOut">
              <a:rPr lang="en-US" smtClean="0"/>
              <a:pPr/>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B7F7C0F-C5F7-46F7-87EB-980D21E6685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7D4FA5-1280-4722-AE69-1DE81330393D}" type="datetimeFigureOut">
              <a:rPr lang="en-US" smtClean="0"/>
              <a:pPr/>
              <a:t>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7F7C0F-C5F7-46F7-87EB-980D21E6685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http://ethanolfacts.com/wp-content/uploads/2012/11/economy.jpg"/>
          <p:cNvPicPr>
            <a:picLocks noChangeAspect="1" noChangeArrowheads="1"/>
          </p:cNvPicPr>
          <p:nvPr/>
        </p:nvPicPr>
        <p:blipFill>
          <a:blip r:embed="rId3" cstate="print"/>
          <a:srcRect/>
          <a:stretch>
            <a:fillRect/>
          </a:stretch>
        </p:blipFill>
        <p:spPr bwMode="auto">
          <a:xfrm>
            <a:off x="2514600" y="3197818"/>
            <a:ext cx="3962400" cy="2245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24" name="Picture 12" descr="http://s3.amazonaws.com/dostuff-production/property_assets/1231/austin_local_food_restaurants.jpg"/>
          <p:cNvPicPr>
            <a:picLocks noChangeAspect="1" noChangeArrowheads="1"/>
          </p:cNvPicPr>
          <p:nvPr/>
        </p:nvPicPr>
        <p:blipFill>
          <a:blip r:embed="rId4" cstate="print"/>
          <a:srcRect/>
          <a:stretch>
            <a:fillRect/>
          </a:stretch>
        </p:blipFill>
        <p:spPr bwMode="auto">
          <a:xfrm rot="620551">
            <a:off x="5671902" y="4503849"/>
            <a:ext cx="3312871" cy="2073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8" name="Picture 6" descr="http://www.planetmattersandmore.com/wp-content/uploads/2011/08/Local-Food.jpg"/>
          <p:cNvPicPr>
            <a:picLocks noChangeAspect="1" noChangeArrowheads="1"/>
          </p:cNvPicPr>
          <p:nvPr/>
        </p:nvPicPr>
        <p:blipFill>
          <a:blip r:embed="rId5" cstate="print"/>
          <a:srcRect/>
          <a:stretch>
            <a:fillRect/>
          </a:stretch>
        </p:blipFill>
        <p:spPr bwMode="auto">
          <a:xfrm rot="956082">
            <a:off x="5972464" y="1888357"/>
            <a:ext cx="3074534" cy="2305901"/>
          </a:xfrm>
          <a:prstGeom prst="ellipse">
            <a:avLst/>
          </a:prstGeom>
          <a:ln>
            <a:noFill/>
          </a:ln>
          <a:effectLst>
            <a:softEdge rad="112500"/>
          </a:effectLst>
        </p:spPr>
      </p:pic>
      <p:pic>
        <p:nvPicPr>
          <p:cNvPr id="13320" name="Picture 8" descr="http://www.localfoodpartnership.org/images/veggies.jpg"/>
          <p:cNvPicPr>
            <a:picLocks noChangeAspect="1" noChangeArrowheads="1"/>
          </p:cNvPicPr>
          <p:nvPr/>
        </p:nvPicPr>
        <p:blipFill>
          <a:blip r:embed="rId6" cstate="print"/>
          <a:srcRect/>
          <a:stretch>
            <a:fillRect/>
          </a:stretch>
        </p:blipFill>
        <p:spPr bwMode="auto">
          <a:xfrm>
            <a:off x="304800" y="4419600"/>
            <a:ext cx="2895600" cy="2171701"/>
          </a:xfrm>
          <a:prstGeom prst="ellipse">
            <a:avLst/>
          </a:prstGeom>
          <a:ln>
            <a:noFill/>
          </a:ln>
          <a:effectLst>
            <a:softEdge rad="112500"/>
          </a:effectLst>
        </p:spPr>
      </p:pic>
      <p:pic>
        <p:nvPicPr>
          <p:cNvPr id="13314" name="Picture 2" descr="http://www.sustainable.org/images/stories/Economy_Agriculture_02_.jpg"/>
          <p:cNvPicPr>
            <a:picLocks noChangeAspect="1" noChangeArrowheads="1"/>
          </p:cNvPicPr>
          <p:nvPr/>
        </p:nvPicPr>
        <p:blipFill>
          <a:blip r:embed="rId7" cstate="print"/>
          <a:srcRect/>
          <a:stretch>
            <a:fillRect/>
          </a:stretch>
        </p:blipFill>
        <p:spPr bwMode="auto">
          <a:xfrm rot="21032030">
            <a:off x="361876" y="2185131"/>
            <a:ext cx="3333750" cy="16668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How is </a:t>
            </a:r>
            <a:r>
              <a:rPr lang="en-US" sz="7200" b="1" i="1" dirty="0">
                <a:solidFill>
                  <a:schemeClr val="accent1">
                    <a:lumMod val="75000"/>
                  </a:schemeClr>
                </a:solidFill>
                <a:effectLst>
                  <a:outerShdw blurRad="38100" dist="38100" dir="2700000" algn="tl">
                    <a:srgbClr val="000000">
                      <a:alpha val="43137"/>
                    </a:srgbClr>
                  </a:outerShdw>
                </a:effectLst>
              </a:rPr>
              <a:t>Local Food </a:t>
            </a:r>
            <a:br>
              <a:rPr lang="en-US" sz="7200" b="1" dirty="0">
                <a:solidFill>
                  <a:schemeClr val="accent1">
                    <a:lumMod val="75000"/>
                  </a:schemeClr>
                </a:solidFill>
                <a:effectLst>
                  <a:outerShdw blurRad="38100" dist="38100" dir="2700000" algn="tl">
                    <a:srgbClr val="000000">
                      <a:alpha val="43137"/>
                    </a:srgbClr>
                  </a:outerShdw>
                </a:effectLst>
              </a:rPr>
            </a:br>
            <a:r>
              <a:rPr lang="en-US" sz="5400" b="1" dirty="0">
                <a:solidFill>
                  <a:schemeClr val="accent1">
                    <a:lumMod val="75000"/>
                  </a:schemeClr>
                </a:solidFill>
                <a:effectLst>
                  <a:outerShdw blurRad="38100" dist="38100" dir="2700000" algn="tl">
                    <a:srgbClr val="000000">
                      <a:alpha val="43137"/>
                    </a:srgbClr>
                  </a:outerShdw>
                </a:effectLst>
              </a:rPr>
              <a:t>Good for Our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90600"/>
            <a:ext cx="6697361" cy="5601391"/>
          </a:xfrm>
          <a:prstGeom prst="rect">
            <a:avLst/>
          </a:prstGeom>
          <a:noFill/>
          <a:ln w="9525">
            <a:solidFill>
              <a:schemeClr val="tx1">
                <a:alpha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67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7467600" cy="1143000"/>
          </a:xfrm>
        </p:spPr>
        <p:txBody>
          <a:bodyPr>
            <a:normAutofit/>
          </a:bodyPr>
          <a:lstStyle/>
          <a:p>
            <a:pPr algn="ctr"/>
            <a:r>
              <a:rPr lang="en-US" sz="4500" b="1" u="sng" dirty="0"/>
              <a:t>Economics: Supply Chain</a:t>
            </a:r>
          </a:p>
        </p:txBody>
      </p:sp>
      <p:sp>
        <p:nvSpPr>
          <p:cNvPr id="37" name="Rectangle 36"/>
          <p:cNvSpPr/>
          <p:nvPr/>
        </p:nvSpPr>
        <p:spPr>
          <a:xfrm>
            <a:off x="990600" y="17526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315453" y="1905000"/>
            <a:ext cx="1407694" cy="369332"/>
          </a:xfrm>
          <a:prstGeom prst="rect">
            <a:avLst/>
          </a:prstGeom>
          <a:solidFill>
            <a:schemeClr val="bg1"/>
          </a:solidFill>
          <a:ln>
            <a:solidFill>
              <a:schemeClr val="tx1"/>
            </a:solidFill>
          </a:ln>
        </p:spPr>
        <p:txBody>
          <a:bodyPr wrap="square" rtlCol="0" anchor="ctr" anchorCtr="0">
            <a:spAutoFit/>
          </a:bodyPr>
          <a:lstStyle/>
          <a:p>
            <a:pPr algn="ctr"/>
            <a:r>
              <a:rPr lang="en-US" dirty="0"/>
              <a:t>Farmer</a:t>
            </a:r>
          </a:p>
        </p:txBody>
      </p:sp>
      <p:sp>
        <p:nvSpPr>
          <p:cNvPr id="40" name="Rectangle 39"/>
          <p:cNvSpPr/>
          <p:nvPr/>
        </p:nvSpPr>
        <p:spPr>
          <a:xfrm>
            <a:off x="990600" y="38862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95399" y="4038600"/>
            <a:ext cx="1407695" cy="369332"/>
          </a:xfrm>
          <a:prstGeom prst="rect">
            <a:avLst/>
          </a:prstGeom>
          <a:solidFill>
            <a:schemeClr val="bg1"/>
          </a:solidFill>
          <a:ln>
            <a:solidFill>
              <a:schemeClr val="tx1"/>
            </a:solidFill>
          </a:ln>
        </p:spPr>
        <p:txBody>
          <a:bodyPr wrap="square" rtlCol="0" anchor="ctr" anchorCtr="0">
            <a:spAutoFit/>
          </a:bodyPr>
          <a:lstStyle/>
          <a:p>
            <a:pPr algn="ctr"/>
            <a:r>
              <a:rPr lang="en-US" dirty="0"/>
              <a:t>Distributor </a:t>
            </a:r>
          </a:p>
        </p:txBody>
      </p:sp>
      <p:sp>
        <p:nvSpPr>
          <p:cNvPr id="42" name="Down Arrow 41"/>
          <p:cNvSpPr/>
          <p:nvPr/>
        </p:nvSpPr>
        <p:spPr>
          <a:xfrm>
            <a:off x="1905000" y="25146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90600" y="28194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295399" y="2971800"/>
            <a:ext cx="1407695" cy="369332"/>
          </a:xfrm>
          <a:prstGeom prst="rect">
            <a:avLst/>
          </a:prstGeom>
          <a:solidFill>
            <a:schemeClr val="bg1"/>
          </a:solidFill>
          <a:ln>
            <a:solidFill>
              <a:schemeClr val="tx1"/>
            </a:solidFill>
          </a:ln>
        </p:spPr>
        <p:txBody>
          <a:bodyPr wrap="square" rtlCol="0" anchor="ctr" anchorCtr="0">
            <a:spAutoFit/>
          </a:bodyPr>
          <a:lstStyle/>
          <a:p>
            <a:pPr algn="ctr"/>
            <a:r>
              <a:rPr lang="en-US" dirty="0"/>
              <a:t>Processor  </a:t>
            </a:r>
          </a:p>
        </p:txBody>
      </p:sp>
      <p:sp>
        <p:nvSpPr>
          <p:cNvPr id="45" name="Down Arrow 44"/>
          <p:cNvSpPr/>
          <p:nvPr/>
        </p:nvSpPr>
        <p:spPr>
          <a:xfrm>
            <a:off x="1905000" y="35814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90600" y="49530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295399" y="5105400"/>
            <a:ext cx="1407695" cy="369332"/>
          </a:xfrm>
          <a:prstGeom prst="rect">
            <a:avLst/>
          </a:prstGeom>
          <a:solidFill>
            <a:schemeClr val="bg1"/>
          </a:solidFill>
          <a:ln>
            <a:solidFill>
              <a:schemeClr val="tx1"/>
            </a:solidFill>
          </a:ln>
        </p:spPr>
        <p:txBody>
          <a:bodyPr wrap="square" rtlCol="0" anchor="ctr" anchorCtr="0">
            <a:spAutoFit/>
          </a:bodyPr>
          <a:lstStyle/>
          <a:p>
            <a:pPr algn="ctr"/>
            <a:r>
              <a:rPr lang="en-US" dirty="0"/>
              <a:t>Retailer</a:t>
            </a:r>
          </a:p>
        </p:txBody>
      </p:sp>
      <p:sp>
        <p:nvSpPr>
          <p:cNvPr id="48" name="Down Arrow 47"/>
          <p:cNvSpPr/>
          <p:nvPr/>
        </p:nvSpPr>
        <p:spPr>
          <a:xfrm>
            <a:off x="1905000" y="46482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90600" y="60198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295399" y="6172200"/>
            <a:ext cx="1407695" cy="369332"/>
          </a:xfrm>
          <a:prstGeom prst="rect">
            <a:avLst/>
          </a:prstGeom>
          <a:solidFill>
            <a:schemeClr val="bg1"/>
          </a:solidFill>
          <a:ln>
            <a:solidFill>
              <a:schemeClr val="tx1"/>
            </a:solidFill>
          </a:ln>
        </p:spPr>
        <p:txBody>
          <a:bodyPr wrap="square" rtlCol="0" anchor="ctr" anchorCtr="0">
            <a:spAutoFit/>
          </a:bodyPr>
          <a:lstStyle/>
          <a:p>
            <a:pPr algn="ctr"/>
            <a:r>
              <a:rPr lang="en-US" b="1" dirty="0"/>
              <a:t>YOU!</a:t>
            </a:r>
          </a:p>
        </p:txBody>
      </p:sp>
      <p:sp>
        <p:nvSpPr>
          <p:cNvPr id="51" name="Down Arrow 50"/>
          <p:cNvSpPr/>
          <p:nvPr/>
        </p:nvSpPr>
        <p:spPr>
          <a:xfrm>
            <a:off x="1905000" y="57150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38800" y="17526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963653" y="1905000"/>
            <a:ext cx="1407694" cy="369332"/>
          </a:xfrm>
          <a:prstGeom prst="rect">
            <a:avLst/>
          </a:prstGeom>
          <a:solidFill>
            <a:schemeClr val="bg1"/>
          </a:solidFill>
          <a:ln>
            <a:solidFill>
              <a:schemeClr val="tx1"/>
            </a:solidFill>
          </a:ln>
        </p:spPr>
        <p:txBody>
          <a:bodyPr wrap="square" rtlCol="0" anchor="ctr" anchorCtr="0">
            <a:spAutoFit/>
          </a:bodyPr>
          <a:lstStyle/>
          <a:p>
            <a:pPr algn="ctr"/>
            <a:r>
              <a:rPr lang="en-US" dirty="0"/>
              <a:t>Farmer</a:t>
            </a:r>
          </a:p>
        </p:txBody>
      </p:sp>
      <p:sp>
        <p:nvSpPr>
          <p:cNvPr id="54" name="Rectangle 53"/>
          <p:cNvSpPr/>
          <p:nvPr/>
        </p:nvSpPr>
        <p:spPr>
          <a:xfrm>
            <a:off x="5638800" y="38862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943599" y="4038600"/>
            <a:ext cx="1407695" cy="369332"/>
          </a:xfrm>
          <a:prstGeom prst="rect">
            <a:avLst/>
          </a:prstGeom>
          <a:solidFill>
            <a:schemeClr val="bg1"/>
          </a:solidFill>
          <a:ln>
            <a:solidFill>
              <a:schemeClr val="tx1"/>
            </a:solidFill>
          </a:ln>
        </p:spPr>
        <p:txBody>
          <a:bodyPr wrap="square" rtlCol="0" anchor="ctr" anchorCtr="0">
            <a:spAutoFit/>
          </a:bodyPr>
          <a:lstStyle/>
          <a:p>
            <a:pPr algn="ctr"/>
            <a:r>
              <a:rPr lang="en-US" b="1" dirty="0"/>
              <a:t>YOU! </a:t>
            </a:r>
          </a:p>
        </p:txBody>
      </p:sp>
      <p:sp>
        <p:nvSpPr>
          <p:cNvPr id="56" name="Down Arrow 55"/>
          <p:cNvSpPr/>
          <p:nvPr/>
        </p:nvSpPr>
        <p:spPr>
          <a:xfrm>
            <a:off x="6553200" y="25146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38800" y="28194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943599" y="2971800"/>
            <a:ext cx="1407695" cy="369332"/>
          </a:xfrm>
          <a:prstGeom prst="rect">
            <a:avLst/>
          </a:prstGeom>
          <a:solidFill>
            <a:schemeClr val="bg1"/>
          </a:solidFill>
          <a:ln>
            <a:solidFill>
              <a:schemeClr val="tx1"/>
            </a:solidFill>
          </a:ln>
        </p:spPr>
        <p:txBody>
          <a:bodyPr wrap="square" rtlCol="0" anchor="ctr" anchorCtr="0">
            <a:spAutoFit/>
          </a:bodyPr>
          <a:lstStyle/>
          <a:p>
            <a:pPr algn="ctr"/>
            <a:r>
              <a:rPr lang="en-US" dirty="0"/>
              <a:t>School </a:t>
            </a:r>
          </a:p>
        </p:txBody>
      </p:sp>
      <p:sp>
        <p:nvSpPr>
          <p:cNvPr id="59" name="Down Arrow 58"/>
          <p:cNvSpPr/>
          <p:nvPr/>
        </p:nvSpPr>
        <p:spPr>
          <a:xfrm>
            <a:off x="6553200" y="35814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419600" y="3200400"/>
            <a:ext cx="990600" cy="707886"/>
          </a:xfrm>
          <a:prstGeom prst="rect">
            <a:avLst/>
          </a:prstGeom>
          <a:noFill/>
        </p:spPr>
        <p:txBody>
          <a:bodyPr wrap="square" rtlCol="0">
            <a:spAutoFit/>
          </a:bodyPr>
          <a:lstStyle/>
          <a:p>
            <a:r>
              <a:rPr lang="en-US" sz="4000" b="1" dirty="0">
                <a:latin typeface="+mj-lt"/>
              </a:rPr>
              <a:t>VS.</a:t>
            </a:r>
          </a:p>
        </p:txBody>
      </p:sp>
      <p:pic>
        <p:nvPicPr>
          <p:cNvPr id="4100" name="Picture 4"/>
          <p:cNvPicPr>
            <a:picLocks noChangeAspect="1" noChangeArrowheads="1"/>
          </p:cNvPicPr>
          <p:nvPr/>
        </p:nvPicPr>
        <p:blipFill>
          <a:blip r:embed="rId3" cstate="print"/>
          <a:srcRect/>
          <a:stretch>
            <a:fillRect/>
          </a:stretch>
        </p:blipFill>
        <p:spPr bwMode="auto">
          <a:xfrm>
            <a:off x="7924800" y="1676400"/>
            <a:ext cx="892175" cy="766278"/>
          </a:xfrm>
          <a:prstGeom prst="rect">
            <a:avLst/>
          </a:prstGeom>
          <a:noFill/>
          <a:ln w="9525" algn="in">
            <a:noFill/>
            <a:miter lim="800000"/>
            <a:headEnd/>
            <a:tailEnd/>
          </a:ln>
          <a:effectLst/>
        </p:spPr>
      </p:pic>
      <p:pic>
        <p:nvPicPr>
          <p:cNvPr id="29" name="Picture 4"/>
          <p:cNvPicPr>
            <a:picLocks noChangeAspect="1" noChangeArrowheads="1"/>
          </p:cNvPicPr>
          <p:nvPr/>
        </p:nvPicPr>
        <p:blipFill>
          <a:blip r:embed="rId3" cstate="print"/>
          <a:srcRect/>
          <a:stretch>
            <a:fillRect/>
          </a:stretch>
        </p:blipFill>
        <p:spPr bwMode="auto">
          <a:xfrm>
            <a:off x="3276600" y="1676400"/>
            <a:ext cx="892175" cy="766278"/>
          </a:xfrm>
          <a:prstGeom prst="rect">
            <a:avLst/>
          </a:prstGeom>
          <a:noFill/>
          <a:ln w="9525" algn="in">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3124200" y="2743200"/>
            <a:ext cx="1379537" cy="744436"/>
          </a:xfrm>
          <a:prstGeom prst="rect">
            <a:avLst/>
          </a:prstGeom>
          <a:noFill/>
          <a:ln w="9525" algn="in">
            <a:noFill/>
            <a:miter lim="800000"/>
            <a:headEnd/>
            <a:tailEnd/>
          </a:ln>
          <a:effectLst/>
        </p:spPr>
      </p:pic>
      <p:pic>
        <p:nvPicPr>
          <p:cNvPr id="4102" name="Picture 6"/>
          <p:cNvPicPr>
            <a:picLocks noChangeAspect="1" noChangeArrowheads="1"/>
          </p:cNvPicPr>
          <p:nvPr/>
        </p:nvPicPr>
        <p:blipFill>
          <a:blip r:embed="rId5" cstate="print"/>
          <a:srcRect/>
          <a:stretch>
            <a:fillRect/>
          </a:stretch>
        </p:blipFill>
        <p:spPr bwMode="auto">
          <a:xfrm>
            <a:off x="3124200" y="3733800"/>
            <a:ext cx="1300162" cy="995751"/>
          </a:xfrm>
          <a:prstGeom prst="rect">
            <a:avLst/>
          </a:prstGeom>
          <a:noFill/>
          <a:ln w="9525" algn="in">
            <a:noFill/>
            <a:miter lim="800000"/>
            <a:headEnd/>
            <a:tailEnd/>
          </a:ln>
          <a:effectLst/>
        </p:spPr>
      </p:pic>
      <p:pic>
        <p:nvPicPr>
          <p:cNvPr id="4103" name="Picture 7" descr="latest?cb=20100702150743"/>
          <p:cNvPicPr>
            <a:picLocks noChangeAspect="1" noChangeArrowheads="1"/>
          </p:cNvPicPr>
          <p:nvPr/>
        </p:nvPicPr>
        <p:blipFill>
          <a:blip r:embed="rId6" cstate="print"/>
          <a:srcRect t="12149" b="8018"/>
          <a:stretch>
            <a:fillRect/>
          </a:stretch>
        </p:blipFill>
        <p:spPr bwMode="auto">
          <a:xfrm>
            <a:off x="3200400" y="4876800"/>
            <a:ext cx="1371600" cy="845185"/>
          </a:xfrm>
          <a:prstGeom prst="rect">
            <a:avLst/>
          </a:prstGeom>
          <a:noFill/>
          <a:ln w="9525" algn="in">
            <a:noFill/>
            <a:miter lim="800000"/>
            <a:headEnd/>
            <a:tailEnd/>
          </a:ln>
        </p:spPr>
      </p:pic>
      <p:pic>
        <p:nvPicPr>
          <p:cNvPr id="4104" name="Picture 8" descr="m8ielarca"/>
          <p:cNvPicPr>
            <a:picLocks noChangeAspect="1" noChangeArrowheads="1"/>
          </p:cNvPicPr>
          <p:nvPr/>
        </p:nvPicPr>
        <p:blipFill>
          <a:blip r:embed="rId7" cstate="print"/>
          <a:srcRect/>
          <a:stretch>
            <a:fillRect/>
          </a:stretch>
        </p:blipFill>
        <p:spPr bwMode="auto">
          <a:xfrm>
            <a:off x="3070670" y="5867400"/>
            <a:ext cx="1653730" cy="838200"/>
          </a:xfrm>
          <a:prstGeom prst="rect">
            <a:avLst/>
          </a:prstGeom>
          <a:noFill/>
          <a:ln w="9525" algn="in">
            <a:noFill/>
            <a:miter lim="800000"/>
            <a:headEnd/>
            <a:tailEnd/>
          </a:ln>
        </p:spPr>
      </p:pic>
      <p:pic>
        <p:nvPicPr>
          <p:cNvPr id="4105" name="Picture 9" descr="m8ielarca"/>
          <p:cNvPicPr>
            <a:picLocks noChangeAspect="1" noChangeArrowheads="1"/>
          </p:cNvPicPr>
          <p:nvPr/>
        </p:nvPicPr>
        <p:blipFill>
          <a:blip r:embed="rId8" cstate="print"/>
          <a:srcRect/>
          <a:stretch>
            <a:fillRect/>
          </a:stretch>
        </p:blipFill>
        <p:spPr bwMode="auto">
          <a:xfrm>
            <a:off x="7640609" y="3886200"/>
            <a:ext cx="1503391" cy="762000"/>
          </a:xfrm>
          <a:prstGeom prst="rect">
            <a:avLst/>
          </a:prstGeom>
          <a:noFill/>
          <a:ln w="9525" algn="in">
            <a:noFill/>
            <a:miter lim="800000"/>
            <a:headEnd/>
            <a:tailEnd/>
          </a:ln>
        </p:spPr>
      </p:pic>
      <p:pic>
        <p:nvPicPr>
          <p:cNvPr id="4106" name="Picture 10"/>
          <p:cNvPicPr>
            <a:picLocks noChangeAspect="1" noChangeArrowheads="1"/>
          </p:cNvPicPr>
          <p:nvPr/>
        </p:nvPicPr>
        <p:blipFill>
          <a:blip r:embed="rId9" cstate="print"/>
          <a:srcRect/>
          <a:stretch>
            <a:fillRect/>
          </a:stretch>
        </p:blipFill>
        <p:spPr bwMode="auto">
          <a:xfrm>
            <a:off x="7924800" y="2590800"/>
            <a:ext cx="990600" cy="995729"/>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b="1" u="sng" dirty="0"/>
              <a:t>Why can’t we always get all foods locally?</a:t>
            </a:r>
          </a:p>
        </p:txBody>
      </p:sp>
      <p:pic>
        <p:nvPicPr>
          <p:cNvPr id="2050" name="Picture 2"/>
          <p:cNvPicPr>
            <a:picLocks noChangeAspect="1" noChangeArrowheads="1"/>
          </p:cNvPicPr>
          <p:nvPr/>
        </p:nvPicPr>
        <p:blipFill>
          <a:blip r:embed="rId3" cstate="print"/>
          <a:srcRect b="58385"/>
          <a:stretch>
            <a:fillRect/>
          </a:stretch>
        </p:blipFill>
        <p:spPr bwMode="auto">
          <a:xfrm>
            <a:off x="33982" y="1943100"/>
            <a:ext cx="9076037" cy="2971800"/>
          </a:xfrm>
          <a:prstGeom prst="rect">
            <a:avLst/>
          </a:prstGeom>
          <a:noFill/>
          <a:ln w="9525">
            <a:noFill/>
            <a:miter lim="800000"/>
            <a:headEnd/>
            <a:tailEnd/>
          </a:ln>
        </p:spPr>
      </p:pic>
      <p:sp>
        <p:nvSpPr>
          <p:cNvPr id="5" name="Title 1"/>
          <p:cNvSpPr txBox="1">
            <a:spLocks/>
          </p:cNvSpPr>
          <p:nvPr/>
        </p:nvSpPr>
        <p:spPr>
          <a:xfrm>
            <a:off x="457200" y="5257800"/>
            <a:ext cx="8229600" cy="9906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strike="noStrike" kern="1200" cap="none" spc="0" normalizeH="0" baseline="0" noProof="0" dirty="0">
                <a:ln>
                  <a:noFill/>
                </a:ln>
                <a:effectLst/>
                <a:uLnTx/>
                <a:uFillTx/>
                <a:latin typeface="+mj-lt"/>
                <a:ea typeface="+mj-ea"/>
                <a:cs typeface="+mj-cs"/>
              </a:rPr>
              <a:t>Can you grow bananas in</a:t>
            </a:r>
            <a:r>
              <a:rPr kumimoji="0" lang="en-US" sz="4000" i="0" strike="noStrike" kern="1200" cap="none" spc="0" normalizeH="0" noProof="0" dirty="0">
                <a:ln>
                  <a:noFill/>
                </a:ln>
                <a:effectLst/>
                <a:uLnTx/>
                <a:uFillTx/>
                <a:latin typeface="+mj-lt"/>
                <a:ea typeface="+mj-ea"/>
                <a:cs typeface="+mj-cs"/>
              </a:rPr>
              <a:t> KY?   Oranges?</a:t>
            </a:r>
            <a:endParaRPr kumimoji="0" lang="en-US" sz="4000" i="0"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iscataquispublichealthcouncil.org/img/FoodMap.png"/>
          <p:cNvPicPr>
            <a:picLocks noChangeAspect="1" noChangeArrowheads="1"/>
          </p:cNvPicPr>
          <p:nvPr/>
        </p:nvPicPr>
        <p:blipFill>
          <a:blip r:embed="rId3" cstate="print"/>
          <a:srcRect/>
          <a:stretch>
            <a:fillRect/>
          </a:stretch>
        </p:blipFill>
        <p:spPr bwMode="auto">
          <a:xfrm>
            <a:off x="152400" y="1600200"/>
            <a:ext cx="5575746" cy="4381558"/>
          </a:xfrm>
          <a:prstGeom prst="rect">
            <a:avLst/>
          </a:prstGeom>
          <a:noFill/>
        </p:spPr>
      </p:pic>
      <p:sp>
        <p:nvSpPr>
          <p:cNvPr id="4" name="TextBox 3"/>
          <p:cNvSpPr txBox="1"/>
          <p:nvPr/>
        </p:nvSpPr>
        <p:spPr>
          <a:xfrm>
            <a:off x="609600" y="685800"/>
            <a:ext cx="8382000" cy="769441"/>
          </a:xfrm>
          <a:prstGeom prst="rect">
            <a:avLst/>
          </a:prstGeom>
          <a:noFill/>
        </p:spPr>
        <p:txBody>
          <a:bodyPr wrap="square" rtlCol="0">
            <a:spAutoFit/>
          </a:bodyPr>
          <a:lstStyle/>
          <a:p>
            <a:r>
              <a:rPr lang="en-US" sz="4400" b="1" u="sng" dirty="0">
                <a:solidFill>
                  <a:srgbClr val="89C540"/>
                </a:solidFill>
                <a:latin typeface="Calibri"/>
                <a:ea typeface="+mj-ea"/>
                <a:cs typeface="+mj-cs"/>
              </a:rPr>
              <a:t>Do you know where to buy local?</a:t>
            </a:r>
            <a:endParaRPr lang="en-US" sz="4400" b="1" dirty="0"/>
          </a:p>
        </p:txBody>
      </p:sp>
      <p:sp>
        <p:nvSpPr>
          <p:cNvPr id="5" name="TextBox 4"/>
          <p:cNvSpPr txBox="1"/>
          <p:nvPr/>
        </p:nvSpPr>
        <p:spPr>
          <a:xfrm>
            <a:off x="5791200" y="1676400"/>
            <a:ext cx="3352800" cy="5078313"/>
          </a:xfrm>
          <a:prstGeom prst="rect">
            <a:avLst/>
          </a:prstGeom>
          <a:noFill/>
        </p:spPr>
        <p:txBody>
          <a:bodyPr wrap="square" rtlCol="0">
            <a:spAutoFit/>
          </a:bodyPr>
          <a:lstStyle/>
          <a:p>
            <a:pPr>
              <a:buFont typeface="Arial" pitchFamily="34" charset="0"/>
              <a:buChar char="•"/>
            </a:pPr>
            <a:r>
              <a:rPr lang="en-US" sz="3600" b="1" dirty="0">
                <a:latin typeface="+mj-lt"/>
              </a:rPr>
              <a:t>Farmers Market</a:t>
            </a:r>
          </a:p>
          <a:p>
            <a:pPr>
              <a:buFont typeface="Arial" pitchFamily="34" charset="0"/>
              <a:buChar char="•"/>
            </a:pPr>
            <a:r>
              <a:rPr lang="en-US" sz="3600" b="1" dirty="0">
                <a:latin typeface="+mj-lt"/>
              </a:rPr>
              <a:t>Farm stands</a:t>
            </a:r>
          </a:p>
          <a:p>
            <a:pPr>
              <a:buFont typeface="Arial" pitchFamily="34" charset="0"/>
              <a:buChar char="•"/>
            </a:pPr>
            <a:r>
              <a:rPr lang="en-US" sz="3600" b="1" dirty="0">
                <a:latin typeface="+mj-lt"/>
              </a:rPr>
              <a:t>Some grocery stores</a:t>
            </a:r>
          </a:p>
          <a:p>
            <a:pPr>
              <a:buFont typeface="Arial" pitchFamily="34" charset="0"/>
              <a:buChar char="•"/>
            </a:pPr>
            <a:r>
              <a:rPr lang="en-US" sz="3600" b="1" dirty="0">
                <a:latin typeface="+mj-lt"/>
              </a:rPr>
              <a:t>Gardens</a:t>
            </a:r>
          </a:p>
          <a:p>
            <a:pPr>
              <a:buFont typeface="Arial" pitchFamily="34" charset="0"/>
              <a:buChar char="•"/>
            </a:pPr>
            <a:r>
              <a:rPr lang="en-US" sz="3600" b="1" dirty="0">
                <a:latin typeface="+mj-lt"/>
              </a:rPr>
              <a:t>Orchards</a:t>
            </a:r>
          </a:p>
          <a:p>
            <a:pPr>
              <a:buFont typeface="Arial" pitchFamily="34" charset="0"/>
              <a:buChar char="•"/>
            </a:pPr>
            <a:r>
              <a:rPr lang="en-US" sz="3600" b="1" dirty="0">
                <a:latin typeface="+mj-lt"/>
              </a:rPr>
              <a:t>Farms</a:t>
            </a:r>
          </a:p>
          <a:p>
            <a:pPr>
              <a:buFont typeface="Arial" pitchFamily="34" charset="0"/>
              <a:buChar char="•"/>
            </a:pPr>
            <a:r>
              <a:rPr lang="en-US" sz="3600" b="1" dirty="0">
                <a:latin typeface="+mj-lt"/>
              </a:rPr>
              <a:t>Food Banks</a:t>
            </a:r>
            <a:endParaRPr lang="en-US" sz="2400" b="1" dirty="0">
              <a:latin typeface="+mj-lt"/>
            </a:endParaRP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4419600"/>
            <a:ext cx="8458200" cy="2057400"/>
          </a:xfrm>
        </p:spPr>
        <p:txBody>
          <a:bodyPr>
            <a:normAutofit/>
          </a:bodyPr>
          <a:lstStyle/>
          <a:p>
            <a:endParaRPr lang="en-US" dirty="0"/>
          </a:p>
          <a:p>
            <a:endParaRPr lang="en-US" dirty="0"/>
          </a:p>
        </p:txBody>
      </p:sp>
      <p:pic>
        <p:nvPicPr>
          <p:cNvPr id="1026" name="Picture 2" descr="https://encrypted-tbn3.gstatic.com/images?q=tbn:ANd9GcSuF7myKj6lX_yvyh30POuGJBLOVWJXbA1GVOCrqEMDKQq5ykKD"/>
          <p:cNvPicPr>
            <a:picLocks noChangeAspect="1" noChangeArrowheads="1"/>
          </p:cNvPicPr>
          <p:nvPr/>
        </p:nvPicPr>
        <p:blipFill>
          <a:blip r:embed="rId3" cstate="print"/>
          <a:srcRect/>
          <a:stretch>
            <a:fillRect/>
          </a:stretch>
        </p:blipFill>
        <p:spPr bwMode="auto">
          <a:xfrm>
            <a:off x="2797562" y="0"/>
            <a:ext cx="4136637" cy="2209800"/>
          </a:xfrm>
          <a:prstGeom prst="rect">
            <a:avLst/>
          </a:prstGeom>
          <a:noFill/>
        </p:spPr>
      </p:pic>
      <p:pic>
        <p:nvPicPr>
          <p:cNvPr id="1028" name="Picture 4" descr="http://media.kentucky.com/smedia/2012/04/12/09/19/kHQgO.AuSt.79.jpg"/>
          <p:cNvPicPr>
            <a:picLocks noChangeAspect="1" noChangeArrowheads="1"/>
          </p:cNvPicPr>
          <p:nvPr/>
        </p:nvPicPr>
        <p:blipFill>
          <a:blip r:embed="rId4" cstate="print"/>
          <a:srcRect/>
          <a:stretch>
            <a:fillRect/>
          </a:stretch>
        </p:blipFill>
        <p:spPr bwMode="auto">
          <a:xfrm>
            <a:off x="4572000" y="3581400"/>
            <a:ext cx="4229100" cy="2817127"/>
          </a:xfrm>
          <a:prstGeom prst="rect">
            <a:avLst/>
          </a:prstGeom>
          <a:noFill/>
        </p:spPr>
      </p:pic>
      <p:sp>
        <p:nvSpPr>
          <p:cNvPr id="8" name="TextBox 7"/>
          <p:cNvSpPr txBox="1"/>
          <p:nvPr/>
        </p:nvSpPr>
        <p:spPr>
          <a:xfrm>
            <a:off x="152400" y="2477869"/>
            <a:ext cx="8610600" cy="646331"/>
          </a:xfrm>
          <a:prstGeom prst="rect">
            <a:avLst/>
          </a:prstGeom>
          <a:noFill/>
        </p:spPr>
        <p:txBody>
          <a:bodyPr wrap="square" rtlCol="0">
            <a:spAutoFit/>
          </a:bodyPr>
          <a:lstStyle/>
          <a:p>
            <a:pPr algn="ctr"/>
            <a:r>
              <a:rPr lang="en-US" sz="3600" b="1" dirty="0">
                <a:solidFill>
                  <a:srgbClr val="FF0000"/>
                </a:solidFill>
                <a:latin typeface="+mj-lt"/>
              </a:rPr>
              <a:t>Have you been to the Farmers Market???</a:t>
            </a:r>
          </a:p>
        </p:txBody>
      </p:sp>
      <p:pic>
        <p:nvPicPr>
          <p:cNvPr id="1030" name="Picture 6" descr="https://encrypted-tbn3.gstatic.com/images?q=tbn:ANd9GcTpznP7Zfy6g-kCeRuZaevEQd1G7fPkjZyfDnirAQYJzlPZ3BO8"/>
          <p:cNvPicPr>
            <a:picLocks noChangeAspect="1" noChangeArrowheads="1"/>
          </p:cNvPicPr>
          <p:nvPr/>
        </p:nvPicPr>
        <p:blipFill>
          <a:blip r:embed="rId5" cstate="print"/>
          <a:srcRect/>
          <a:stretch>
            <a:fillRect/>
          </a:stretch>
        </p:blipFill>
        <p:spPr bwMode="auto">
          <a:xfrm>
            <a:off x="533400" y="3579634"/>
            <a:ext cx="3785039" cy="28497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Human Health Benefits </a:t>
            </a:r>
          </a:p>
        </p:txBody>
      </p:sp>
      <p:sp>
        <p:nvSpPr>
          <p:cNvPr id="4" name="Content Placeholder 2"/>
          <p:cNvSpPr>
            <a:spLocks noGrp="1"/>
          </p:cNvSpPr>
          <p:nvPr>
            <p:ph idx="1"/>
          </p:nvPr>
        </p:nvSpPr>
        <p:spPr/>
        <p:txBody>
          <a:bodyPr>
            <a:normAutofit lnSpcReduction="10000"/>
          </a:bodyPr>
          <a:lstStyle/>
          <a:p>
            <a:r>
              <a:rPr lang="en-US" dirty="0"/>
              <a:t>Eating local produce helps you to eat all of the </a:t>
            </a:r>
            <a:r>
              <a:rPr lang="en-US" b="1" i="1" dirty="0">
                <a:solidFill>
                  <a:srgbClr val="FA3A06"/>
                </a:solidFill>
              </a:rPr>
              <a:t>Nutrients</a:t>
            </a:r>
            <a:r>
              <a:rPr lang="en-US" dirty="0">
                <a:solidFill>
                  <a:srgbClr val="FA3A06"/>
                </a:solidFill>
              </a:rPr>
              <a:t> </a:t>
            </a:r>
            <a:r>
              <a:rPr lang="en-US" dirty="0"/>
              <a:t>your body needs</a:t>
            </a:r>
          </a:p>
          <a:p>
            <a:pPr marL="0" indent="0">
              <a:buNone/>
            </a:pPr>
            <a:endParaRPr lang="en-US" dirty="0"/>
          </a:p>
          <a:p>
            <a:r>
              <a:rPr lang="en-US" dirty="0"/>
              <a:t>Eating local foods helps minimize </a:t>
            </a:r>
            <a:r>
              <a:rPr lang="en-US" b="1" i="1" dirty="0">
                <a:solidFill>
                  <a:srgbClr val="FA3A06"/>
                </a:solidFill>
              </a:rPr>
              <a:t>Nutrient Degradation </a:t>
            </a:r>
          </a:p>
          <a:p>
            <a:pPr lvl="1"/>
            <a:r>
              <a:rPr lang="en-US" dirty="0"/>
              <a:t>Is an apple from Washington or Kentucky Healthier?</a:t>
            </a:r>
            <a:endParaRPr lang="en-US" b="1" i="1" dirty="0">
              <a:solidFill>
                <a:srgbClr val="FA3A06"/>
              </a:solidFill>
            </a:endParaRPr>
          </a:p>
          <a:p>
            <a:pPr marL="365760" lvl="1" indent="0">
              <a:buNone/>
            </a:pPr>
            <a:endParaRPr lang="en-US" dirty="0"/>
          </a:p>
          <a:p>
            <a:r>
              <a:rPr lang="en-US" dirty="0"/>
              <a:t>The longer food travels from farm </a:t>
            </a:r>
          </a:p>
          <a:p>
            <a:pPr marL="0" indent="0">
              <a:buNone/>
            </a:pPr>
            <a:r>
              <a:rPr lang="en-US" dirty="0"/>
              <a:t>   to consumer, the more nutrients </a:t>
            </a:r>
          </a:p>
          <a:p>
            <a:pPr marL="0" indent="0">
              <a:buNone/>
            </a:pPr>
            <a:r>
              <a:rPr lang="en-US" dirty="0"/>
              <a:t>   it loses. </a:t>
            </a:r>
          </a:p>
          <a:p>
            <a:pPr marL="0" indent="0">
              <a:buNone/>
            </a:pPr>
            <a:endParaRPr lang="en-US" dirty="0"/>
          </a:p>
        </p:txBody>
      </p:sp>
      <p:pic>
        <p:nvPicPr>
          <p:cNvPr id="5" name="Picture 4"/>
          <p:cNvPicPr>
            <a:picLocks noChangeAspect="1"/>
          </p:cNvPicPr>
          <p:nvPr/>
        </p:nvPicPr>
        <p:blipFill>
          <a:blip r:embed="rId3"/>
          <a:stretch>
            <a:fillRect/>
          </a:stretch>
        </p:blipFill>
        <p:spPr>
          <a:xfrm>
            <a:off x="5873562" y="4419389"/>
            <a:ext cx="2828789" cy="2438611"/>
          </a:xfrm>
          <a:prstGeom prst="rect">
            <a:avLst/>
          </a:prstGeom>
        </p:spPr>
      </p:pic>
    </p:spTree>
    <p:extLst>
      <p:ext uri="{BB962C8B-B14F-4D97-AF65-F5344CB8AC3E}">
        <p14:creationId xmlns:p14="http://schemas.microsoft.com/office/powerpoint/2010/main" val="197202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Benefits</a:t>
            </a:r>
          </a:p>
        </p:txBody>
      </p:sp>
      <p:sp>
        <p:nvSpPr>
          <p:cNvPr id="3" name="Content Placeholder 2"/>
          <p:cNvSpPr>
            <a:spLocks noGrp="1"/>
          </p:cNvSpPr>
          <p:nvPr>
            <p:ph idx="1"/>
          </p:nvPr>
        </p:nvSpPr>
        <p:spPr/>
        <p:txBody>
          <a:bodyPr vert="horz" anchor="t">
            <a:normAutofit/>
          </a:bodyPr>
          <a:lstStyle/>
          <a:p>
            <a:r>
              <a:rPr lang="en-US" sz="2800" b="1" dirty="0"/>
              <a:t>Local food is more sustainable </a:t>
            </a:r>
          </a:p>
          <a:p>
            <a:pPr lvl="1" indent="-246380"/>
            <a:r>
              <a:rPr lang="en-US" dirty="0"/>
              <a:t>Less transportation and packaging</a:t>
            </a:r>
          </a:p>
          <a:p>
            <a:pPr lvl="1" indent="-246380"/>
            <a:r>
              <a:rPr lang="en-US" dirty="0"/>
              <a:t>Locally grown food finds ways to make farms more profitable</a:t>
            </a:r>
          </a:p>
          <a:p>
            <a:pPr marL="393065" lvl="1" indent="0">
              <a:buNone/>
            </a:pPr>
            <a:endParaRPr lang="en-US" b="1" dirty="0"/>
          </a:p>
          <a:p>
            <a:r>
              <a:rPr lang="en-US" sz="2800" b="1" dirty="0"/>
              <a:t>Imported food uses more fossil fuels</a:t>
            </a:r>
          </a:p>
          <a:p>
            <a:pPr lvl="1" indent="-246380"/>
            <a:r>
              <a:rPr lang="en-US" dirty="0"/>
              <a:t>This potentially contributes to global climate change </a:t>
            </a:r>
          </a:p>
          <a:p>
            <a:pPr lvl="1" indent="-246380"/>
            <a:r>
              <a:rPr lang="en-US" dirty="0"/>
              <a:t>Has to travel farther to get to you</a:t>
            </a:r>
          </a:p>
          <a:p>
            <a:endParaRPr lang="en-US" dirty="0"/>
          </a:p>
        </p:txBody>
      </p:sp>
    </p:spTree>
    <p:extLst>
      <p:ext uri="{BB962C8B-B14F-4D97-AF65-F5344CB8AC3E}">
        <p14:creationId xmlns:p14="http://schemas.microsoft.com/office/powerpoint/2010/main" val="267616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143000"/>
            <a:ext cx="8686800" cy="5416868"/>
          </a:xfrm>
          <a:prstGeom prst="rect">
            <a:avLst/>
          </a:prstGeom>
        </p:spPr>
        <p:txBody>
          <a:bodyPr wrap="square">
            <a:spAutoFit/>
          </a:bodyPr>
          <a:lstStyle/>
          <a:p>
            <a:r>
              <a:rPr lang="en-US" sz="2000" b="1" dirty="0">
                <a:solidFill>
                  <a:srgbClr val="666666"/>
                </a:solidFill>
                <a:latin typeface="Oswald"/>
              </a:rPr>
              <a:t>Farm to School Curriculum</a:t>
            </a:r>
            <a:r>
              <a:rPr lang="en-US" sz="2000" b="1" dirty="0">
                <a:solidFill>
                  <a:srgbClr val="000000"/>
                </a:solidFill>
                <a:latin typeface="Calibri" panose="020F0502020204030204" pitchFamily="34" charset="0"/>
              </a:rPr>
              <a:t>  </a:t>
            </a:r>
            <a:endParaRPr lang="en-US" dirty="0"/>
          </a:p>
          <a:p>
            <a:r>
              <a:rPr lang="en-US" sz="2000" b="1" dirty="0">
                <a:solidFill>
                  <a:srgbClr val="424242"/>
                </a:solidFill>
                <a:latin typeface="Oswald"/>
              </a:rPr>
              <a:t>Education Standards</a:t>
            </a:r>
            <a:endParaRPr lang="en-US" dirty="0"/>
          </a:p>
          <a:p>
            <a:endParaRPr lang="en-US" dirty="0"/>
          </a:p>
          <a:p>
            <a:r>
              <a:rPr lang="en-US" b="1" dirty="0">
                <a:solidFill>
                  <a:srgbClr val="424242"/>
                </a:solidFill>
                <a:latin typeface="Oswald"/>
              </a:rPr>
              <a:t>Economic Benefits Lesson (Social Studies Standards Grade 4)</a:t>
            </a:r>
            <a:endParaRPr lang="en-US" dirty="0"/>
          </a:p>
          <a:p>
            <a:endParaRPr lang="en-US" b="1" dirty="0">
              <a:solidFill>
                <a:srgbClr val="424242"/>
              </a:solidFill>
              <a:latin typeface="Times New Roman" panose="02020603050405020304" pitchFamily="18" charset="0"/>
            </a:endParaRPr>
          </a:p>
          <a:p>
            <a:r>
              <a:rPr lang="en-US" b="1" dirty="0">
                <a:solidFill>
                  <a:srgbClr val="424242"/>
                </a:solidFill>
                <a:latin typeface="Times New Roman" panose="02020603050405020304" pitchFamily="18" charset="0"/>
              </a:rPr>
              <a:t>Academic Expectations</a:t>
            </a:r>
            <a:br>
              <a:rPr lang="en-US" dirty="0"/>
            </a:br>
            <a:r>
              <a:rPr lang="en-US" dirty="0">
                <a:solidFill>
                  <a:srgbClr val="424242"/>
                </a:solidFill>
                <a:latin typeface="Times New Roman" panose="02020603050405020304" pitchFamily="18" charset="0"/>
              </a:rPr>
              <a:t>2.18 Students understand economic principles and are able to make economic decisions that have consequences in daily living. </a:t>
            </a:r>
          </a:p>
          <a:p>
            <a:pPr fontAlgn="base"/>
            <a:endParaRPr lang="en-US" dirty="0">
              <a:solidFill>
                <a:srgbClr val="424242"/>
              </a:solidFill>
              <a:latin typeface="Times New Roman" panose="02020603050405020304" pitchFamily="18" charset="0"/>
            </a:endParaRPr>
          </a:p>
          <a:p>
            <a:r>
              <a:rPr lang="en-US" dirty="0">
                <a:solidFill>
                  <a:srgbClr val="424242"/>
                </a:solidFill>
                <a:latin typeface="Times New Roman" panose="02020603050405020304" pitchFamily="18" charset="0"/>
              </a:rPr>
              <a:t>Enduring Knowledge</a:t>
            </a:r>
            <a:endParaRPr lang="en-US" dirty="0"/>
          </a:p>
          <a:p>
            <a:pPr fontAlgn="base">
              <a:buFont typeface="Arial" panose="020B0604020202020204" pitchFamily="34" charset="0"/>
              <a:buChar char="•"/>
            </a:pPr>
            <a:r>
              <a:rPr lang="en-US" dirty="0">
                <a:solidFill>
                  <a:srgbClr val="424242"/>
                </a:solidFill>
                <a:latin typeface="Times New Roman" panose="02020603050405020304" pitchFamily="18" charset="0"/>
              </a:rPr>
              <a:t>A variety of fundamental economic concepts impact individuals and groups.</a:t>
            </a:r>
          </a:p>
          <a:p>
            <a:pPr fontAlgn="base">
              <a:buFont typeface="Arial" panose="020B0604020202020204" pitchFamily="34" charset="0"/>
              <a:buChar char="•"/>
            </a:pPr>
            <a:r>
              <a:rPr lang="en-US" dirty="0">
                <a:solidFill>
                  <a:srgbClr val="424242"/>
                </a:solidFill>
                <a:latin typeface="Times New Roman" panose="02020603050405020304" pitchFamily="18" charset="0"/>
              </a:rPr>
              <a:t>Markets enable buyers and sellers to exchange goods and services.</a:t>
            </a:r>
          </a:p>
          <a:p>
            <a:pPr fontAlgn="base">
              <a:buFont typeface="Arial" panose="020B0604020202020204" pitchFamily="34" charset="0"/>
              <a:buChar char="•"/>
            </a:pPr>
            <a:r>
              <a:rPr lang="en-US" dirty="0">
                <a:solidFill>
                  <a:srgbClr val="424242"/>
                </a:solidFill>
                <a:latin typeface="Times New Roman" panose="02020603050405020304" pitchFamily="18" charset="0"/>
              </a:rPr>
              <a:t>Individuals, groups and businesses demonstrate interdependence as they make economic decisions about the use of resources (e.g., natural, human, capital) in the production, distribution, and consumption of goods and services.</a:t>
            </a:r>
          </a:p>
          <a:p>
            <a:pPr fontAlgn="base"/>
            <a:endParaRPr lang="en-US" dirty="0">
              <a:solidFill>
                <a:srgbClr val="424242"/>
              </a:solidFill>
              <a:latin typeface="Times New Roman" panose="02020603050405020304" pitchFamily="18" charset="0"/>
            </a:endParaRPr>
          </a:p>
          <a:p>
            <a:r>
              <a:rPr lang="en-US" dirty="0">
                <a:solidFill>
                  <a:srgbClr val="424242"/>
                </a:solidFill>
                <a:latin typeface="Times New Roman" panose="02020603050405020304" pitchFamily="18" charset="0"/>
              </a:rPr>
              <a:t>Skills and concepts</a:t>
            </a:r>
            <a:endParaRPr lang="en-US" dirty="0"/>
          </a:p>
          <a:p>
            <a:pPr fontAlgn="base">
              <a:buFont typeface="Arial" panose="020B0604020202020204" pitchFamily="34" charset="0"/>
              <a:buChar char="•"/>
            </a:pPr>
            <a:r>
              <a:rPr lang="en-US" dirty="0">
                <a:solidFill>
                  <a:srgbClr val="424242"/>
                </a:solidFill>
                <a:latin typeface="Times New Roman" panose="02020603050405020304" pitchFamily="18" charset="0"/>
              </a:rPr>
              <a:t>Demonstrate an understanding of markets: explain how goods and services are/were exchanged.</a:t>
            </a:r>
          </a:p>
        </p:txBody>
      </p:sp>
      <p:pic>
        <p:nvPicPr>
          <p:cNvPr id="1026" name="Picture 2" descr="https://lh6.googleusercontent.com/FbBxn2R29EnIXGsdmPApocH6Z0kHCnKd-nv8a976u1q4N9ZTDl0rga8TBzWa02YL86y38pKBNtHgNol9OYUaDMsGxC3bezXzwDvnA4uW_1RcbSZ_QNzJD2Y_xfOwtebtTvEJ6BV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838200"/>
            <a:ext cx="134302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0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mj-lt"/>
              </a:rPr>
              <a:t>The system by which goods and services are produced, sold, and bought that helps us determine how to use limited resources.</a:t>
            </a:r>
          </a:p>
          <a:p>
            <a:pPr>
              <a:buNone/>
            </a:pPr>
            <a:endParaRPr lang="en-US" dirty="0">
              <a:latin typeface="+mj-lt"/>
            </a:endParaRPr>
          </a:p>
          <a:p>
            <a:pPr marL="1249363" lvl="1" indent="465138"/>
            <a:r>
              <a:rPr lang="en-US" sz="3200" dirty="0">
                <a:latin typeface="+mj-lt"/>
              </a:rPr>
              <a:t>Everything we MAKE (or GROW)</a:t>
            </a:r>
          </a:p>
          <a:p>
            <a:pPr marL="1249363" lvl="1" indent="465138"/>
            <a:r>
              <a:rPr lang="en-US" sz="3200" dirty="0">
                <a:latin typeface="+mj-lt"/>
              </a:rPr>
              <a:t>Everything we BUY</a:t>
            </a:r>
          </a:p>
          <a:p>
            <a:pPr marL="1249363" lvl="1" indent="465138"/>
            <a:r>
              <a:rPr lang="en-US" sz="3200" dirty="0">
                <a:latin typeface="+mj-lt"/>
              </a:rPr>
              <a:t>How resources are USED</a:t>
            </a:r>
          </a:p>
        </p:txBody>
      </p:sp>
      <p:sp>
        <p:nvSpPr>
          <p:cNvPr id="4" name="Title 3"/>
          <p:cNvSpPr txBox="1">
            <a:spLocks/>
          </p:cNvSpPr>
          <p:nvPr/>
        </p:nvSpPr>
        <p:spPr>
          <a:xfrm>
            <a:off x="838200" y="457200"/>
            <a:ext cx="7467600" cy="9906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sng" strike="noStrike" kern="1200" cap="none" spc="0" normalizeH="0" baseline="0" noProof="0" dirty="0">
                <a:ln>
                  <a:noFill/>
                </a:ln>
                <a:solidFill>
                  <a:schemeClr val="tx2"/>
                </a:solidFill>
                <a:effectLst/>
                <a:uLnTx/>
                <a:uFillTx/>
                <a:latin typeface="+mj-lt"/>
                <a:ea typeface="+mj-ea"/>
                <a:cs typeface="+mj-cs"/>
              </a:rPr>
              <a:t>What is an</a:t>
            </a:r>
            <a:r>
              <a:rPr kumimoji="0" lang="en-US" sz="5000" b="1" i="0" u="sng" strike="noStrike" kern="1200" cap="none" spc="0" normalizeH="0" noProof="0" dirty="0">
                <a:ln>
                  <a:noFill/>
                </a:ln>
                <a:solidFill>
                  <a:schemeClr val="tx2"/>
                </a:solidFill>
                <a:effectLst/>
                <a:uLnTx/>
                <a:uFillTx/>
                <a:latin typeface="+mj-lt"/>
                <a:ea typeface="+mj-ea"/>
                <a:cs typeface="+mj-cs"/>
              </a:rPr>
              <a:t> </a:t>
            </a:r>
            <a:r>
              <a:rPr kumimoji="0" lang="en-US" sz="5000" b="1" i="0" u="sng" strike="noStrike" kern="1200" cap="none" spc="0" normalizeH="0" baseline="0" noProof="0" dirty="0">
                <a:ln>
                  <a:noFill/>
                </a:ln>
                <a:solidFill>
                  <a:schemeClr val="tx2"/>
                </a:solidFill>
                <a:effectLst/>
                <a:uLnTx/>
                <a:uFillTx/>
                <a:latin typeface="+mj-lt"/>
                <a:ea typeface="+mj-ea"/>
                <a:cs typeface="+mj-cs"/>
              </a:rPr>
              <a:t>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467600" cy="990600"/>
          </a:xfrm>
        </p:spPr>
        <p:txBody>
          <a:bodyPr/>
          <a:lstStyle/>
          <a:p>
            <a:pPr algn="ctr"/>
            <a:r>
              <a:rPr lang="en-US" b="1" u="sng" dirty="0"/>
              <a:t>Economics</a:t>
            </a:r>
          </a:p>
        </p:txBody>
      </p:sp>
      <p:sp>
        <p:nvSpPr>
          <p:cNvPr id="5" name="Content Placeholder 4"/>
          <p:cNvSpPr>
            <a:spLocks noGrp="1"/>
          </p:cNvSpPr>
          <p:nvPr>
            <p:ph idx="1"/>
          </p:nvPr>
        </p:nvSpPr>
        <p:spPr>
          <a:xfrm>
            <a:off x="228600" y="1447800"/>
            <a:ext cx="8686800" cy="5410200"/>
          </a:xfrm>
        </p:spPr>
        <p:txBody>
          <a:bodyPr>
            <a:normAutofit fontScale="70000" lnSpcReduction="20000"/>
          </a:bodyPr>
          <a:lstStyle/>
          <a:p>
            <a:endParaRPr lang="en-US" dirty="0">
              <a:latin typeface="+mj-lt"/>
            </a:endParaRPr>
          </a:p>
          <a:p>
            <a:endParaRPr lang="en-US" dirty="0">
              <a:latin typeface="+mj-lt"/>
            </a:endParaRPr>
          </a:p>
          <a:p>
            <a:pPr marL="1592263" lvl="1" indent="-334963"/>
            <a:r>
              <a:rPr lang="en-US" sz="4600" b="1" dirty="0">
                <a:latin typeface="+mj-lt"/>
              </a:rPr>
              <a:t>Production</a:t>
            </a:r>
            <a:r>
              <a:rPr lang="en-US" sz="4200" dirty="0">
                <a:latin typeface="+mj-lt"/>
              </a:rPr>
              <a:t> </a:t>
            </a:r>
            <a:r>
              <a:rPr lang="en-US" sz="2600" dirty="0">
                <a:latin typeface="+mj-lt"/>
              </a:rPr>
              <a:t> </a:t>
            </a:r>
            <a:r>
              <a:rPr lang="en-US" sz="2900" dirty="0">
                <a:latin typeface="+mj-lt"/>
              </a:rPr>
              <a:t>(What gets made and how?)</a:t>
            </a:r>
            <a:endParaRPr lang="en-US" sz="2600" dirty="0">
              <a:latin typeface="+mj-lt"/>
            </a:endParaRPr>
          </a:p>
          <a:p>
            <a:pPr marL="1592263" lvl="1" indent="-334963"/>
            <a:endParaRPr lang="en-US" sz="2600" dirty="0">
              <a:latin typeface="+mj-lt"/>
            </a:endParaRPr>
          </a:p>
          <a:p>
            <a:pPr marL="1592263" lvl="1" indent="-334963"/>
            <a:endParaRPr lang="en-US" sz="2600" dirty="0">
              <a:latin typeface="+mj-lt"/>
            </a:endParaRPr>
          </a:p>
          <a:p>
            <a:pPr marL="1592263" lvl="1" indent="-334963"/>
            <a:r>
              <a:rPr lang="en-US" sz="4600" b="1" dirty="0">
                <a:latin typeface="+mj-lt"/>
              </a:rPr>
              <a:t>Distribution</a:t>
            </a:r>
            <a:r>
              <a:rPr lang="en-US" sz="2600" dirty="0">
                <a:latin typeface="+mj-lt"/>
              </a:rPr>
              <a:t> </a:t>
            </a:r>
            <a:r>
              <a:rPr lang="en-US" sz="2900" dirty="0">
                <a:latin typeface="+mj-lt"/>
              </a:rPr>
              <a:t>(How do we get things to people who want them?)</a:t>
            </a:r>
            <a:endParaRPr lang="en-US" sz="2600" dirty="0">
              <a:latin typeface="+mj-lt"/>
            </a:endParaRPr>
          </a:p>
          <a:p>
            <a:pPr marL="1592263" lvl="1" indent="-334963"/>
            <a:endParaRPr lang="en-US" sz="2600" dirty="0">
              <a:latin typeface="+mj-lt"/>
            </a:endParaRPr>
          </a:p>
          <a:p>
            <a:pPr marL="1592263" lvl="1" indent="-334963"/>
            <a:endParaRPr lang="en-US" sz="2600" dirty="0">
              <a:latin typeface="+mj-lt"/>
            </a:endParaRPr>
          </a:p>
          <a:p>
            <a:pPr marL="1592263" lvl="1" indent="-334963"/>
            <a:r>
              <a:rPr lang="en-US" sz="4600" b="1" dirty="0">
                <a:latin typeface="+mj-lt"/>
              </a:rPr>
              <a:t>Consumption of goods and services </a:t>
            </a:r>
            <a:r>
              <a:rPr lang="en-US" sz="2900" dirty="0">
                <a:latin typeface="+mj-lt"/>
              </a:rPr>
              <a:t>(What do people want, how much, and what price?)</a:t>
            </a:r>
          </a:p>
          <a:p>
            <a:pPr lvl="1"/>
            <a:endParaRPr lang="en-US" sz="2600" dirty="0">
              <a:latin typeface="+mj-lt"/>
            </a:endParaRPr>
          </a:p>
          <a:p>
            <a:pPr algn="ctr">
              <a:buNone/>
            </a:pPr>
            <a:endParaRPr lang="en-US" sz="1600" b="1" i="1" dirty="0">
              <a:latin typeface="+mj-lt"/>
            </a:endParaRPr>
          </a:p>
          <a:p>
            <a:pPr algn="ctr">
              <a:buNone/>
            </a:pPr>
            <a:r>
              <a:rPr lang="en-US" sz="5100" b="1" u="sng" dirty="0">
                <a:solidFill>
                  <a:schemeClr val="accent1"/>
                </a:solidFill>
                <a:latin typeface="+mj-lt"/>
              </a:rPr>
              <a:t>The Big Question:</a:t>
            </a:r>
          </a:p>
          <a:p>
            <a:pPr algn="ctr">
              <a:buNone/>
            </a:pPr>
            <a:endParaRPr lang="en-US" sz="700" b="1" i="1" dirty="0">
              <a:latin typeface="+mj-lt"/>
            </a:endParaRPr>
          </a:p>
          <a:p>
            <a:pPr algn="ctr">
              <a:buNone/>
            </a:pPr>
            <a:r>
              <a:rPr lang="en-US" sz="3600" i="1" dirty="0">
                <a:latin typeface="+mj-lt"/>
              </a:rPr>
              <a:t>How can we satisfy </a:t>
            </a:r>
            <a:r>
              <a:rPr lang="en-US" sz="3600" i="1" u="sng" dirty="0">
                <a:latin typeface="+mj-lt"/>
              </a:rPr>
              <a:t>unlimited wants  </a:t>
            </a:r>
            <a:r>
              <a:rPr lang="en-US" sz="3600" i="1" dirty="0">
                <a:latin typeface="+mj-lt"/>
              </a:rPr>
              <a:t>…with </a:t>
            </a:r>
            <a:r>
              <a:rPr lang="en-US" sz="3600" i="1" u="sng" dirty="0">
                <a:latin typeface="+mj-lt"/>
              </a:rPr>
              <a:t>limited resources</a:t>
            </a:r>
            <a:r>
              <a:rPr lang="en-US" sz="3600" i="1" dirty="0">
                <a:latin typeface="+mj-lt"/>
              </a:rPr>
              <a:t>?</a:t>
            </a:r>
          </a:p>
          <a:p>
            <a:endParaRPr lang="en-US" dirty="0"/>
          </a:p>
          <a:p>
            <a:endParaRPr lang="en-US" dirty="0"/>
          </a:p>
        </p:txBody>
      </p:sp>
      <p:pic>
        <p:nvPicPr>
          <p:cNvPr id="1027" name="Picture 3" descr="C:\Documents and Settings\nancyg.hiner\Local Settings\Temporary Internet Files\Content.IE5\55FG0P6U\stock-vector-cartoon-apple-tree-vector-illustration-76584892[1].jpg"/>
          <p:cNvPicPr>
            <a:picLocks noChangeAspect="1" noChangeArrowheads="1"/>
          </p:cNvPicPr>
          <p:nvPr/>
        </p:nvPicPr>
        <p:blipFill>
          <a:blip r:embed="rId3" cstate="print"/>
          <a:srcRect/>
          <a:stretch>
            <a:fillRect/>
          </a:stretch>
        </p:blipFill>
        <p:spPr bwMode="auto">
          <a:xfrm>
            <a:off x="609600" y="1600200"/>
            <a:ext cx="876138" cy="1066800"/>
          </a:xfrm>
          <a:prstGeom prst="rect">
            <a:avLst/>
          </a:prstGeom>
          <a:noFill/>
        </p:spPr>
      </p:pic>
      <p:pic>
        <p:nvPicPr>
          <p:cNvPr id="1028" name="Picture 4" descr="C:\Documents and Settings\nancyg.hiner\Local Settings\Temporary Internet Files\Content.IE5\G5KVH8MA\atruck pic[1].PNG"/>
          <p:cNvPicPr>
            <a:picLocks noChangeAspect="1" noChangeArrowheads="1"/>
          </p:cNvPicPr>
          <p:nvPr/>
        </p:nvPicPr>
        <p:blipFill>
          <a:blip r:embed="rId4" cstate="print"/>
          <a:srcRect/>
          <a:stretch>
            <a:fillRect/>
          </a:stretch>
        </p:blipFill>
        <p:spPr bwMode="auto">
          <a:xfrm>
            <a:off x="552304" y="2919267"/>
            <a:ext cx="1047896" cy="1043133"/>
          </a:xfrm>
          <a:prstGeom prst="rect">
            <a:avLst/>
          </a:prstGeom>
          <a:noFill/>
        </p:spPr>
      </p:pic>
      <p:pic>
        <p:nvPicPr>
          <p:cNvPr id="1029" name="Picture 5" descr="C:\Documents and Settings\nancyg.hiner\Local Settings\Temporary Internet Files\Content.IE5\96LV2U1X\Grocery%20Clip%20Art[1].jpg"/>
          <p:cNvPicPr>
            <a:picLocks noChangeAspect="1" noChangeArrowheads="1"/>
          </p:cNvPicPr>
          <p:nvPr/>
        </p:nvPicPr>
        <p:blipFill>
          <a:blip r:embed="rId5" cstate="print"/>
          <a:srcRect/>
          <a:stretch>
            <a:fillRect/>
          </a:stretch>
        </p:blipFill>
        <p:spPr bwMode="auto">
          <a:xfrm>
            <a:off x="487971" y="4100513"/>
            <a:ext cx="1112229" cy="1081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7467600" cy="1371600"/>
          </a:xfrm>
        </p:spPr>
        <p:txBody>
          <a:bodyPr/>
          <a:lstStyle/>
          <a:p>
            <a:pPr algn="ctr"/>
            <a:r>
              <a:rPr lang="en-US" b="1" u="sng" dirty="0"/>
              <a:t>Economics</a:t>
            </a:r>
          </a:p>
        </p:txBody>
      </p:sp>
      <p:sp>
        <p:nvSpPr>
          <p:cNvPr id="5" name="Content Placeholder 4"/>
          <p:cNvSpPr>
            <a:spLocks noGrp="1"/>
          </p:cNvSpPr>
          <p:nvPr>
            <p:ph idx="1"/>
          </p:nvPr>
        </p:nvSpPr>
        <p:spPr>
          <a:xfrm>
            <a:off x="304800" y="1524000"/>
            <a:ext cx="8458200" cy="5029200"/>
          </a:xfrm>
        </p:spPr>
        <p:txBody>
          <a:bodyPr>
            <a:normAutofit fontScale="92500" lnSpcReduction="20000"/>
          </a:bodyPr>
          <a:lstStyle/>
          <a:p>
            <a:r>
              <a:rPr lang="en-US" dirty="0">
                <a:latin typeface="+mj-lt"/>
              </a:rPr>
              <a:t>Helps us decide:</a:t>
            </a:r>
          </a:p>
          <a:p>
            <a:endParaRPr lang="en-US" dirty="0">
              <a:latin typeface="+mj-lt"/>
            </a:endParaRPr>
          </a:p>
          <a:p>
            <a:pPr lvl="1"/>
            <a:endParaRPr lang="en-US" sz="1000" b="1" i="1" dirty="0">
              <a:latin typeface="+mj-lt"/>
            </a:endParaRPr>
          </a:p>
          <a:p>
            <a:pPr lvl="1"/>
            <a:r>
              <a:rPr lang="en-US" sz="3500" b="1" i="1" dirty="0">
                <a:latin typeface="+mj-lt"/>
              </a:rPr>
              <a:t>What</a:t>
            </a:r>
            <a:r>
              <a:rPr lang="en-US" sz="3500" dirty="0">
                <a:latin typeface="+mj-lt"/>
              </a:rPr>
              <a:t> goods &amp; services get produced</a:t>
            </a:r>
          </a:p>
          <a:p>
            <a:pPr lvl="1"/>
            <a:endParaRPr lang="en-US" sz="3500" b="1" i="1" dirty="0">
              <a:latin typeface="+mj-lt"/>
            </a:endParaRPr>
          </a:p>
          <a:p>
            <a:pPr lvl="1"/>
            <a:r>
              <a:rPr lang="en-US" sz="3500" b="1" i="1" dirty="0">
                <a:latin typeface="+mj-lt"/>
              </a:rPr>
              <a:t>How</a:t>
            </a:r>
            <a:r>
              <a:rPr lang="en-US" sz="3500" dirty="0">
                <a:latin typeface="+mj-lt"/>
              </a:rPr>
              <a:t> they are produced</a:t>
            </a:r>
          </a:p>
          <a:p>
            <a:pPr lvl="1"/>
            <a:endParaRPr lang="en-US" sz="3500" b="1" i="1" dirty="0">
              <a:latin typeface="+mj-lt"/>
            </a:endParaRPr>
          </a:p>
          <a:p>
            <a:pPr lvl="1"/>
            <a:r>
              <a:rPr lang="en-US" sz="3500" b="1" i="1" dirty="0">
                <a:latin typeface="+mj-lt"/>
              </a:rPr>
              <a:t>Who</a:t>
            </a:r>
            <a:r>
              <a:rPr lang="en-US" sz="3500" dirty="0">
                <a:latin typeface="+mj-lt"/>
              </a:rPr>
              <a:t> gets them</a:t>
            </a:r>
          </a:p>
          <a:p>
            <a:pPr lvl="1"/>
            <a:endParaRPr lang="en-US" sz="3500" dirty="0">
              <a:latin typeface="+mj-lt"/>
            </a:endParaRPr>
          </a:p>
          <a:p>
            <a:pPr algn="ctr">
              <a:buNone/>
            </a:pPr>
            <a:r>
              <a:rPr lang="en-US" sz="3500" b="1" dirty="0">
                <a:latin typeface="+mj-lt"/>
              </a:rPr>
              <a:t>Who answers all of these questions?</a:t>
            </a:r>
          </a:p>
          <a:p>
            <a:pPr algn="ctr">
              <a:buNone/>
            </a:pPr>
            <a:r>
              <a:rPr lang="en-US" sz="3500" b="1" i="1" u="sng" dirty="0">
                <a:latin typeface="+mj-lt"/>
              </a:rPr>
              <a:t>YOU</a:t>
            </a:r>
            <a:r>
              <a:rPr lang="en-US" sz="3500" i="1" dirty="0">
                <a:latin typeface="+mj-lt"/>
              </a:rPr>
              <a:t> answer these questions as a </a:t>
            </a:r>
            <a:r>
              <a:rPr lang="en-US" sz="3500" b="1" i="1" u="sng" dirty="0">
                <a:latin typeface="+mj-lt"/>
              </a:rPr>
              <a:t>CONSUMER</a:t>
            </a:r>
            <a:endParaRPr lang="en-US" sz="2800" b="1" i="1" u="sng" dirty="0">
              <a:latin typeface="+mj-lt"/>
            </a:endParaRPr>
          </a:p>
          <a:p>
            <a:endParaRPr lang="en-US" dirty="0"/>
          </a:p>
          <a:p>
            <a:pPr lvl="8"/>
            <a:endParaRPr lang="en-US" dirty="0"/>
          </a:p>
        </p:txBody>
      </p:sp>
      <p:pic>
        <p:nvPicPr>
          <p:cNvPr id="7" name="Picture 2" descr="https://encrypted-tbn2.gstatic.com/images?q=tbn:ANd9GcSAPOdjBTNd30dl6MPdydGgrTlzeQfFEZtLxpQ7fmo7kGOJDzFL"/>
          <p:cNvPicPr>
            <a:picLocks noChangeAspect="1" noChangeArrowheads="1"/>
          </p:cNvPicPr>
          <p:nvPr/>
        </p:nvPicPr>
        <p:blipFill>
          <a:blip r:embed="rId3" cstate="print"/>
          <a:srcRect/>
          <a:stretch>
            <a:fillRect/>
          </a:stretch>
        </p:blipFill>
        <p:spPr bwMode="auto">
          <a:xfrm>
            <a:off x="7543800" y="228600"/>
            <a:ext cx="1331650" cy="1758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4572000" cy="4389120"/>
          </a:xfrm>
        </p:spPr>
        <p:txBody>
          <a:bodyPr/>
          <a:lstStyle/>
          <a:p>
            <a:r>
              <a:rPr lang="en-US" sz="3600" b="1" dirty="0">
                <a:latin typeface="+mj-lt"/>
              </a:rPr>
              <a:t>Supply</a:t>
            </a:r>
          </a:p>
          <a:p>
            <a:pPr lvl="1"/>
            <a:r>
              <a:rPr lang="en-US" dirty="0">
                <a:latin typeface="+mj-lt"/>
              </a:rPr>
              <a:t>How much is available to us?</a:t>
            </a:r>
          </a:p>
          <a:p>
            <a:pPr lvl="1"/>
            <a:r>
              <a:rPr lang="en-US" dirty="0">
                <a:latin typeface="+mj-lt"/>
              </a:rPr>
              <a:t>What price can it be sold for?</a:t>
            </a:r>
          </a:p>
          <a:p>
            <a:endParaRPr lang="en-US" dirty="0">
              <a:latin typeface="+mj-lt"/>
            </a:endParaRPr>
          </a:p>
          <a:p>
            <a:r>
              <a:rPr lang="en-US" sz="3600" b="1" dirty="0">
                <a:latin typeface="+mj-lt"/>
              </a:rPr>
              <a:t>Demand</a:t>
            </a:r>
          </a:p>
          <a:p>
            <a:pPr lvl="1"/>
            <a:r>
              <a:rPr lang="en-US" dirty="0">
                <a:latin typeface="+mj-lt"/>
              </a:rPr>
              <a:t>How much do we want?</a:t>
            </a:r>
          </a:p>
          <a:p>
            <a:pPr lvl="1"/>
            <a:r>
              <a:rPr lang="en-US" dirty="0">
                <a:latin typeface="+mj-lt"/>
              </a:rPr>
              <a:t>What price are we willing to pay?</a:t>
            </a:r>
          </a:p>
        </p:txBody>
      </p:sp>
      <p:sp>
        <p:nvSpPr>
          <p:cNvPr id="4" name="Title 3"/>
          <p:cNvSpPr txBox="1">
            <a:spLocks/>
          </p:cNvSpPr>
          <p:nvPr/>
        </p:nvSpPr>
        <p:spPr>
          <a:xfrm>
            <a:off x="838200" y="0"/>
            <a:ext cx="7467600" cy="13716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sng" strike="noStrike" kern="1200" cap="none" spc="0" normalizeH="0" baseline="0" noProof="0" dirty="0">
                <a:ln>
                  <a:noFill/>
                </a:ln>
                <a:solidFill>
                  <a:schemeClr val="tx2"/>
                </a:solidFill>
                <a:effectLst/>
                <a:uLnTx/>
                <a:uFillTx/>
                <a:latin typeface="+mj-lt"/>
                <a:ea typeface="+mj-ea"/>
                <a:cs typeface="+mj-cs"/>
              </a:rPr>
              <a:t>Intro to Supply &amp; Demand</a:t>
            </a:r>
          </a:p>
        </p:txBody>
      </p:sp>
      <p:pic>
        <p:nvPicPr>
          <p:cNvPr id="2051" name="Picture 3" descr="C:\Documents and Settings\nancyg.hiner\Local Settings\Temporary Internet Files\Content.IE5\VR9R92TN\bus-queue[1].jpg"/>
          <p:cNvPicPr>
            <a:picLocks noChangeAspect="1" noChangeArrowheads="1"/>
          </p:cNvPicPr>
          <p:nvPr/>
        </p:nvPicPr>
        <p:blipFill>
          <a:blip r:embed="rId3" cstate="print"/>
          <a:srcRect t="42279"/>
          <a:stretch>
            <a:fillRect/>
          </a:stretch>
        </p:blipFill>
        <p:spPr bwMode="auto">
          <a:xfrm>
            <a:off x="4876800" y="4191000"/>
            <a:ext cx="4267200" cy="2392679"/>
          </a:xfrm>
          <a:prstGeom prst="rect">
            <a:avLst/>
          </a:prstGeom>
          <a:noFill/>
        </p:spPr>
      </p:pic>
      <p:pic>
        <p:nvPicPr>
          <p:cNvPr id="2053" name="Picture 5" descr="C:\Documents and Settings\nancyg.hiner\Local Settings\Temporary Internet Files\Content.IE5\96LV2U1X\dollar[1].gif"/>
          <p:cNvPicPr>
            <a:picLocks noChangeAspect="1" noChangeArrowheads="1"/>
          </p:cNvPicPr>
          <p:nvPr/>
        </p:nvPicPr>
        <p:blipFill>
          <a:blip r:embed="rId4" cstate="print"/>
          <a:srcRect/>
          <a:stretch>
            <a:fillRect/>
          </a:stretch>
        </p:blipFill>
        <p:spPr bwMode="auto">
          <a:xfrm>
            <a:off x="5791200" y="1828800"/>
            <a:ext cx="2113887" cy="20236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5029200" cy="4389120"/>
          </a:xfrm>
        </p:spPr>
        <p:txBody>
          <a:bodyPr/>
          <a:lstStyle/>
          <a:p>
            <a:r>
              <a:rPr lang="en-US" sz="3600" dirty="0">
                <a:latin typeface="+mj-lt"/>
              </a:rPr>
              <a:t>Supply</a:t>
            </a:r>
            <a:endParaRPr lang="en-US" dirty="0">
              <a:latin typeface="+mj-lt"/>
            </a:endParaRPr>
          </a:p>
          <a:p>
            <a:pPr lvl="1"/>
            <a:r>
              <a:rPr lang="en-US" dirty="0">
                <a:latin typeface="+mj-lt"/>
              </a:rPr>
              <a:t>Price decreases when more supply is available </a:t>
            </a:r>
          </a:p>
          <a:p>
            <a:pPr lvl="2"/>
            <a:r>
              <a:rPr lang="en-US" dirty="0">
                <a:latin typeface="+mj-lt"/>
              </a:rPr>
              <a:t>especially when demand is low!</a:t>
            </a:r>
          </a:p>
          <a:p>
            <a:endParaRPr lang="en-US" dirty="0">
              <a:latin typeface="+mj-lt"/>
            </a:endParaRPr>
          </a:p>
          <a:p>
            <a:r>
              <a:rPr lang="en-US" sz="3600" dirty="0">
                <a:latin typeface="+mj-lt"/>
              </a:rPr>
              <a:t>Demand</a:t>
            </a:r>
            <a:endParaRPr lang="en-US" dirty="0">
              <a:latin typeface="+mj-lt"/>
            </a:endParaRPr>
          </a:p>
          <a:p>
            <a:pPr lvl="1"/>
            <a:r>
              <a:rPr lang="en-US" dirty="0">
                <a:latin typeface="+mj-lt"/>
              </a:rPr>
              <a:t>Price increases when demand is high</a:t>
            </a:r>
          </a:p>
          <a:p>
            <a:pPr lvl="2"/>
            <a:r>
              <a:rPr lang="en-US" dirty="0">
                <a:latin typeface="+mj-lt"/>
              </a:rPr>
              <a:t>Especially when supply is low!</a:t>
            </a:r>
          </a:p>
        </p:txBody>
      </p:sp>
      <p:sp>
        <p:nvSpPr>
          <p:cNvPr id="4" name="Title 3"/>
          <p:cNvSpPr txBox="1">
            <a:spLocks/>
          </p:cNvSpPr>
          <p:nvPr/>
        </p:nvSpPr>
        <p:spPr>
          <a:xfrm>
            <a:off x="838200" y="228600"/>
            <a:ext cx="7467600" cy="1143000"/>
          </a:xfrm>
          <a:prstGeom prst="rect">
            <a:avLst/>
          </a:prstGeom>
        </p:spPr>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sng" strike="noStrike" kern="1200" cap="none" spc="0" normalizeH="0" baseline="0" noProof="0" dirty="0">
                <a:ln>
                  <a:noFill/>
                </a:ln>
                <a:solidFill>
                  <a:schemeClr val="tx2"/>
                </a:solidFill>
                <a:effectLst/>
                <a:uLnTx/>
                <a:uFillTx/>
                <a:latin typeface="+mj-lt"/>
                <a:ea typeface="+mj-ea"/>
                <a:cs typeface="+mj-cs"/>
              </a:rPr>
              <a:t>Economics: Supply &amp; Demand</a:t>
            </a:r>
          </a:p>
        </p:txBody>
      </p:sp>
      <p:pic>
        <p:nvPicPr>
          <p:cNvPr id="3075" name="Picture 3" descr="C:\Documents and Settings\nancyg.hiner\Local Settings\Temporary Internet Files\Content.IE5\450UPWZT\PriceCut[1].jpg"/>
          <p:cNvPicPr>
            <a:picLocks noChangeAspect="1" noChangeArrowheads="1"/>
          </p:cNvPicPr>
          <p:nvPr/>
        </p:nvPicPr>
        <p:blipFill>
          <a:blip r:embed="rId3" cstate="print"/>
          <a:srcRect/>
          <a:stretch>
            <a:fillRect/>
          </a:stretch>
        </p:blipFill>
        <p:spPr bwMode="auto">
          <a:xfrm>
            <a:off x="6019800" y="2133600"/>
            <a:ext cx="2147661" cy="1259177"/>
          </a:xfrm>
          <a:prstGeom prst="rect">
            <a:avLst/>
          </a:prstGeom>
          <a:noFill/>
        </p:spPr>
      </p:pic>
      <p:pic>
        <p:nvPicPr>
          <p:cNvPr id="3076" name="Picture 4" descr="C:\Documents and Settings\nancyg.hiner\Local Settings\Temporary Internet Files\Content.IE5\CBEHV320\dollar-sign[1].jpg"/>
          <p:cNvPicPr>
            <a:picLocks noChangeAspect="1" noChangeArrowheads="1"/>
          </p:cNvPicPr>
          <p:nvPr/>
        </p:nvPicPr>
        <p:blipFill>
          <a:blip r:embed="rId4" cstate="print"/>
          <a:srcRect/>
          <a:stretch>
            <a:fillRect/>
          </a:stretch>
        </p:blipFill>
        <p:spPr bwMode="auto">
          <a:xfrm>
            <a:off x="6324600" y="4343400"/>
            <a:ext cx="1524000" cy="2057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lvl="0">
              <a:defRPr/>
            </a:pPr>
            <a:r>
              <a:rPr lang="en-US" b="1" u="sng" dirty="0"/>
              <a:t>Economics: Supply &amp; Demand</a:t>
            </a:r>
          </a:p>
        </p:txBody>
      </p:sp>
      <p:sp>
        <p:nvSpPr>
          <p:cNvPr id="3" name="Content Placeholder 2"/>
          <p:cNvSpPr>
            <a:spLocks noGrp="1"/>
          </p:cNvSpPr>
          <p:nvPr>
            <p:ph idx="1"/>
          </p:nvPr>
        </p:nvSpPr>
        <p:spPr>
          <a:xfrm>
            <a:off x="457200" y="1676400"/>
            <a:ext cx="8229600" cy="4648200"/>
          </a:xfrm>
        </p:spPr>
        <p:txBody>
          <a:bodyPr>
            <a:normAutofit lnSpcReduction="10000"/>
          </a:bodyPr>
          <a:lstStyle/>
          <a:p>
            <a:r>
              <a:rPr lang="en-US" sz="3500" dirty="0">
                <a:latin typeface="+mj-lt"/>
              </a:rPr>
              <a:t>Which of these foods do you think farmers sell more of? </a:t>
            </a:r>
          </a:p>
          <a:p>
            <a:endParaRPr lang="en-US" sz="3500" dirty="0">
              <a:latin typeface="+mj-lt"/>
            </a:endParaRPr>
          </a:p>
          <a:p>
            <a:pPr lvl="1"/>
            <a:r>
              <a:rPr lang="en-US" sz="3500" dirty="0">
                <a:latin typeface="+mj-lt"/>
              </a:rPr>
              <a:t>Bok </a:t>
            </a:r>
            <a:r>
              <a:rPr lang="en-US" sz="3500" dirty="0" err="1">
                <a:latin typeface="+mj-lt"/>
              </a:rPr>
              <a:t>choy</a:t>
            </a:r>
            <a:r>
              <a:rPr lang="en-US" sz="3500" dirty="0">
                <a:latin typeface="+mj-lt"/>
              </a:rPr>
              <a:t>  </a:t>
            </a:r>
          </a:p>
          <a:p>
            <a:pPr lvl="1"/>
            <a:endParaRPr lang="en-US" sz="3500" dirty="0">
              <a:latin typeface="+mj-lt"/>
            </a:endParaRPr>
          </a:p>
          <a:p>
            <a:pPr lvl="1"/>
            <a:r>
              <a:rPr lang="en-US" sz="3500" dirty="0">
                <a:latin typeface="+mj-lt"/>
              </a:rPr>
              <a:t>Blueberries </a:t>
            </a:r>
          </a:p>
          <a:p>
            <a:pPr marL="393192" lvl="1" indent="0">
              <a:buNone/>
            </a:pPr>
            <a:endParaRPr lang="en-US" sz="3500" dirty="0">
              <a:latin typeface="+mj-lt"/>
            </a:endParaRPr>
          </a:p>
          <a:p>
            <a:pPr lvl="1"/>
            <a:r>
              <a:rPr lang="en-US" sz="3500" dirty="0">
                <a:latin typeface="+mj-lt"/>
              </a:rPr>
              <a:t>WHY? </a:t>
            </a:r>
          </a:p>
          <a:p>
            <a:pPr lvl="1"/>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5908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191000"/>
            <a:ext cx="1752600" cy="174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78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7467600" cy="1066800"/>
          </a:xfrm>
        </p:spPr>
        <p:txBody>
          <a:bodyPr>
            <a:normAutofit/>
          </a:bodyPr>
          <a:lstStyle/>
          <a:p>
            <a:pPr algn="ctr"/>
            <a:r>
              <a:rPr lang="en-US" sz="4500" b="1" u="sng" dirty="0"/>
              <a:t>Farm to School Benefits</a:t>
            </a:r>
          </a:p>
        </p:txBody>
      </p:sp>
      <p:sp>
        <p:nvSpPr>
          <p:cNvPr id="5" name="Content Placeholder 4"/>
          <p:cNvSpPr>
            <a:spLocks noGrp="1"/>
          </p:cNvSpPr>
          <p:nvPr>
            <p:ph idx="1"/>
          </p:nvPr>
        </p:nvSpPr>
        <p:spPr>
          <a:xfrm>
            <a:off x="381000" y="1828800"/>
            <a:ext cx="8534400" cy="4572000"/>
          </a:xfrm>
        </p:spPr>
        <p:txBody>
          <a:bodyPr vert="horz" anchor="t">
            <a:normAutofit lnSpcReduction="10000"/>
          </a:bodyPr>
          <a:lstStyle/>
          <a:p>
            <a:r>
              <a:rPr lang="en-US" sz="3500" dirty="0">
                <a:latin typeface="+mj-lt"/>
              </a:rPr>
              <a:t>Farmers have a new place to sell their local food!</a:t>
            </a:r>
          </a:p>
          <a:p>
            <a:pPr marL="0" indent="0">
              <a:buNone/>
            </a:pPr>
            <a:endParaRPr lang="en-US" sz="3500" dirty="0">
              <a:latin typeface="+mj-lt"/>
            </a:endParaRPr>
          </a:p>
          <a:p>
            <a:r>
              <a:rPr lang="en-US" sz="3500" dirty="0">
                <a:latin typeface="+mj-lt"/>
              </a:rPr>
              <a:t>YOU get to eat tasty, local, &amp; healthy food!</a:t>
            </a:r>
          </a:p>
          <a:p>
            <a:endParaRPr lang="en-US" sz="2800" dirty="0">
              <a:latin typeface="+mj-lt"/>
            </a:endParaRPr>
          </a:p>
          <a:p>
            <a:r>
              <a:rPr lang="en-US" sz="3500" dirty="0">
                <a:latin typeface="+mj-lt"/>
              </a:rPr>
              <a:t>Local farmers get to keep more </a:t>
            </a:r>
            <a:r>
              <a:rPr lang="en-US" sz="3500" dirty="0">
                <a:solidFill>
                  <a:srgbClr val="00B050"/>
                </a:solidFill>
                <a:latin typeface="+mj-lt"/>
              </a:rPr>
              <a:t>$MONEY$</a:t>
            </a:r>
          </a:p>
          <a:p>
            <a:endParaRPr lang="en-US" sz="3500" dirty="0">
              <a:latin typeface="+mj-lt"/>
            </a:endParaRPr>
          </a:p>
          <a:p>
            <a:r>
              <a:rPr lang="en-US" sz="3500" dirty="0">
                <a:latin typeface="+mj-lt"/>
              </a:rPr>
              <a:t>That </a:t>
            </a:r>
            <a:r>
              <a:rPr lang="en-US" sz="3500" dirty="0">
                <a:solidFill>
                  <a:srgbClr val="00B050"/>
                </a:solidFill>
                <a:latin typeface="+mj-lt"/>
              </a:rPr>
              <a:t>$MONEY$</a:t>
            </a:r>
            <a:r>
              <a:rPr lang="en-US" sz="3500" dirty="0">
                <a:latin typeface="+mj-lt"/>
              </a:rPr>
              <a:t> stays INSIDE the community!</a:t>
            </a:r>
          </a:p>
          <a:p>
            <a:endParaRPr lang="en-US" dirty="0">
              <a:latin typeface="+mj-lt"/>
            </a:endParaRPr>
          </a:p>
          <a:p>
            <a:endParaRPr lang="en-US" dirty="0">
              <a:latin typeface="+mj-lt"/>
            </a:endParaRPr>
          </a:p>
        </p:txBody>
      </p:sp>
      <p:pic>
        <p:nvPicPr>
          <p:cNvPr id="7" name="Picture 2" descr="https://encrypted-tbn2.gstatic.com/images?q=tbn:ANd9GcSAPOdjBTNd30dl6MPdydGgrTlzeQfFEZtLxpQ7fmo7kGOJDzFL"/>
          <p:cNvPicPr>
            <a:picLocks noChangeAspect="1" noChangeArrowheads="1"/>
          </p:cNvPicPr>
          <p:nvPr/>
        </p:nvPicPr>
        <p:blipFill>
          <a:blip r:embed="rId3" cstate="print"/>
          <a:srcRect/>
          <a:stretch>
            <a:fillRect/>
          </a:stretch>
        </p:blipFill>
        <p:spPr bwMode="auto">
          <a:xfrm>
            <a:off x="7816788" y="0"/>
            <a:ext cx="1327212" cy="1752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929</TotalTime>
  <Words>2849</Words>
  <Application>Microsoft Macintosh PowerPoint</Application>
  <PresentationFormat>On-screen Show (4:3)</PresentationFormat>
  <Paragraphs>287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Oswald</vt:lpstr>
      <vt:lpstr>Arial</vt:lpstr>
      <vt:lpstr>Calibri</vt:lpstr>
      <vt:lpstr>Constantia</vt:lpstr>
      <vt:lpstr>Times New Roman</vt:lpstr>
      <vt:lpstr>Wingdings 2</vt:lpstr>
      <vt:lpstr>Flow</vt:lpstr>
      <vt:lpstr>How is Local Food  Good for Our Economy?</vt:lpstr>
      <vt:lpstr>PowerPoint Presentation</vt:lpstr>
      <vt:lpstr>PowerPoint Presentation</vt:lpstr>
      <vt:lpstr>Economics</vt:lpstr>
      <vt:lpstr>Economics</vt:lpstr>
      <vt:lpstr>PowerPoint Presentation</vt:lpstr>
      <vt:lpstr>PowerPoint Presentation</vt:lpstr>
      <vt:lpstr>Economics: Supply &amp; Demand</vt:lpstr>
      <vt:lpstr>Farm to School Benefits</vt:lpstr>
      <vt:lpstr>PowerPoint Presentation</vt:lpstr>
      <vt:lpstr>Economics: Supply Chain</vt:lpstr>
      <vt:lpstr>Why can’t we always get all foods locally?</vt:lpstr>
      <vt:lpstr>PowerPoint Presentation</vt:lpstr>
      <vt:lpstr>PowerPoint Presentation</vt:lpstr>
      <vt:lpstr>Human Health Benefits </vt:lpstr>
      <vt:lpstr>Environmental Benefits</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 Machine</dc:creator>
  <cp:lastModifiedBy>McKenzie Fox</cp:lastModifiedBy>
  <cp:revision>448</cp:revision>
  <dcterms:created xsi:type="dcterms:W3CDTF">2013-04-23T16:00:56Z</dcterms:created>
  <dcterms:modified xsi:type="dcterms:W3CDTF">2021-08-20T14:24:15Z</dcterms:modified>
</cp:coreProperties>
</file>